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5" r:id="rId5"/>
  </p:sldMasterIdLst>
  <p:notesMasterIdLst>
    <p:notesMasterId r:id="rId39"/>
  </p:notesMasterIdLst>
  <p:sldIdLst>
    <p:sldId id="323" r:id="rId6"/>
    <p:sldId id="335" r:id="rId7"/>
    <p:sldId id="336" r:id="rId8"/>
    <p:sldId id="299" r:id="rId9"/>
    <p:sldId id="301" r:id="rId10"/>
    <p:sldId id="310" r:id="rId11"/>
    <p:sldId id="343" r:id="rId12"/>
    <p:sldId id="337" r:id="rId13"/>
    <p:sldId id="318" r:id="rId14"/>
    <p:sldId id="338" r:id="rId15"/>
    <p:sldId id="331" r:id="rId16"/>
    <p:sldId id="345" r:id="rId17"/>
    <p:sldId id="344" r:id="rId18"/>
    <p:sldId id="316" r:id="rId19"/>
    <p:sldId id="313" r:id="rId20"/>
    <p:sldId id="329" r:id="rId21"/>
    <p:sldId id="317" r:id="rId22"/>
    <p:sldId id="363" r:id="rId23"/>
    <p:sldId id="354" r:id="rId24"/>
    <p:sldId id="355" r:id="rId25"/>
    <p:sldId id="356" r:id="rId26"/>
    <p:sldId id="357" r:id="rId27"/>
    <p:sldId id="358" r:id="rId28"/>
    <p:sldId id="361" r:id="rId29"/>
    <p:sldId id="360" r:id="rId30"/>
    <p:sldId id="359" r:id="rId31"/>
    <p:sldId id="362" r:id="rId32"/>
    <p:sldId id="320" r:id="rId33"/>
    <p:sldId id="321" r:id="rId34"/>
    <p:sldId id="322" r:id="rId35"/>
    <p:sldId id="346" r:id="rId36"/>
    <p:sldId id="347" r:id="rId37"/>
    <p:sldId id="262" r:id="rId38"/>
  </p:sldIdLst>
  <p:sldSz cx="12192000" cy="6858000"/>
  <p:notesSz cx="6858000" cy="9144000"/>
  <p:embeddedFontLst>
    <p:embeddedFont>
      <p:font typeface="Work Sans"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C2D2E-7F37-5BCF-7A0E-BA5A36694A52}" name="Giuliana Sinclair" initials="GS" userId="S::giuliana.sinclair@nhm.ac.uk::a3e8b635-1361-4387-a86d-eed5302a49a2" providerId="AD"/>
  <p188:author id="{5B920136-AB0B-F85B-4F78-0411A7A22123}" name="Georgia Prasad" initials="GP" userId="S::georgia.prasad@nhm.ac.uk::abe1875c-3977-4acc-9611-c5d8a8a3041d"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60B53EA7-9EB1-68F3-574F-83CFD0FC7AF4}" name="Laura Jacklin" initials="LJ" userId="S::l.jacklin@nhm.ac.uk::cb1cfb33-860f-4ea6-bb17-3eebe125278e" providerId="AD"/>
  <p188:author id="{34B494A7-37BD-DEAB-0C47-B4F4344F39A7}" name="Thomas Lawrence" initials="TL" userId="S::thomas.lawrence@nhm.ac.uk::16e6507e-e926-48d1-82f8-5571f26025bd" providerId="AD"/>
  <p188:author id="{63500DC7-FC8D-0206-3E07-1CEA0F67B29F}" name="Victor Heng" initials=""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6F1"/>
    <a:srgbClr val="A9BC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89603-A80C-1BDA-A80C-9873769B1F2A}" v="59" dt="2026-06-22T13:17:38.909"/>
    <p1510:client id="{7B037F07-312F-2E53-0421-F74C6C0A3631}" v="24" dt="2026-06-22T13:22:01.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Burton" userId="S::v.burton@nhm.ac.uk::8d433e91-4f94-4a72-9b6d-4acffa69805e" providerId="AD" clId="Web-{FAE87063-8D06-D91E-4290-AC65D880288E}"/>
    <pc:docChg chg="mod modSld">
      <pc:chgData name="Victoria Burton" userId="S::v.burton@nhm.ac.uk::8d433e91-4f94-4a72-9b6d-4acffa69805e" providerId="AD" clId="Web-{FAE87063-8D06-D91E-4290-AC65D880288E}" dt="2026-06-09T15:01:21.217" v="1"/>
      <pc:docMkLst>
        <pc:docMk/>
      </pc:docMkLst>
    </pc:docChg>
  </pc:docChgLst>
  <pc:docChgLst>
    <pc:chgData name="Thomas Lawrence" userId="S::thomas.lawrence@nhm.ac.uk::16e6507e-e926-48d1-82f8-5571f26025bd" providerId="AD" clId="Web-{7B037F07-312F-2E53-0421-F74C6C0A3631}"/>
    <pc:docChg chg="addSld delSld">
      <pc:chgData name="Thomas Lawrence" userId="S::thomas.lawrence@nhm.ac.uk::16e6507e-e926-48d1-82f8-5571f26025bd" providerId="AD" clId="Web-{7B037F07-312F-2E53-0421-F74C6C0A3631}" dt="2026-06-22T13:22:01.373" v="23"/>
      <pc:docMkLst>
        <pc:docMk/>
      </pc:docMkLst>
      <pc:sldChg chg="del">
        <pc:chgData name="Thomas Lawrence" userId="S::thomas.lawrence@nhm.ac.uk::16e6507e-e926-48d1-82f8-5571f26025bd" providerId="AD" clId="Web-{7B037F07-312F-2E53-0421-F74C6C0A3631}" dt="2026-06-22T13:21:53.639" v="22"/>
        <pc:sldMkLst>
          <pc:docMk/>
          <pc:sldMk cId="3457949885" sldId="334"/>
        </pc:sldMkLst>
      </pc:sldChg>
      <pc:sldChg chg="del">
        <pc:chgData name="Thomas Lawrence" userId="S::thomas.lawrence@nhm.ac.uk::16e6507e-e926-48d1-82f8-5571f26025bd" providerId="AD" clId="Web-{7B037F07-312F-2E53-0421-F74C6C0A3631}" dt="2026-06-22T13:21:53.639" v="21"/>
        <pc:sldMkLst>
          <pc:docMk/>
          <pc:sldMk cId="3259302356" sldId="340"/>
        </pc:sldMkLst>
      </pc:sldChg>
      <pc:sldChg chg="del">
        <pc:chgData name="Thomas Lawrence" userId="S::thomas.lawrence@nhm.ac.uk::16e6507e-e926-48d1-82f8-5571f26025bd" providerId="AD" clId="Web-{7B037F07-312F-2E53-0421-F74C6C0A3631}" dt="2026-06-22T13:21:53.639" v="20"/>
        <pc:sldMkLst>
          <pc:docMk/>
          <pc:sldMk cId="2384953204" sldId="341"/>
        </pc:sldMkLst>
      </pc:sldChg>
      <pc:sldChg chg="del">
        <pc:chgData name="Thomas Lawrence" userId="S::thomas.lawrence@nhm.ac.uk::16e6507e-e926-48d1-82f8-5571f26025bd" providerId="AD" clId="Web-{7B037F07-312F-2E53-0421-F74C6C0A3631}" dt="2026-06-22T13:21:53.639" v="19"/>
        <pc:sldMkLst>
          <pc:docMk/>
          <pc:sldMk cId="249963112" sldId="342"/>
        </pc:sldMkLst>
      </pc:sldChg>
      <pc:sldChg chg="del">
        <pc:chgData name="Thomas Lawrence" userId="S::thomas.lawrence@nhm.ac.uk::16e6507e-e926-48d1-82f8-5571f26025bd" providerId="AD" clId="Web-{7B037F07-312F-2E53-0421-F74C6C0A3631}" dt="2026-06-22T13:22:01.373" v="23"/>
        <pc:sldMkLst>
          <pc:docMk/>
          <pc:sldMk cId="1580715428" sldId="349"/>
        </pc:sldMkLst>
      </pc:sldChg>
      <pc:sldChg chg="add del">
        <pc:chgData name="Thomas Lawrence" userId="S::thomas.lawrence@nhm.ac.uk::16e6507e-e926-48d1-82f8-5571f26025bd" providerId="AD" clId="Web-{7B037F07-312F-2E53-0421-F74C6C0A3631}" dt="2026-06-22T13:21:43.998" v="10"/>
        <pc:sldMkLst>
          <pc:docMk/>
          <pc:sldMk cId="361913126" sldId="354"/>
        </pc:sldMkLst>
      </pc:sldChg>
      <pc:sldChg chg="add del">
        <pc:chgData name="Thomas Lawrence" userId="S::thomas.lawrence@nhm.ac.uk::16e6507e-e926-48d1-82f8-5571f26025bd" providerId="AD" clId="Web-{7B037F07-312F-2E53-0421-F74C6C0A3631}" dt="2026-06-22T13:21:44.810" v="11"/>
        <pc:sldMkLst>
          <pc:docMk/>
          <pc:sldMk cId="1793515320" sldId="355"/>
        </pc:sldMkLst>
      </pc:sldChg>
      <pc:sldChg chg="add del">
        <pc:chgData name="Thomas Lawrence" userId="S::thomas.lawrence@nhm.ac.uk::16e6507e-e926-48d1-82f8-5571f26025bd" providerId="AD" clId="Web-{7B037F07-312F-2E53-0421-F74C6C0A3631}" dt="2026-06-22T13:21:45.123" v="12"/>
        <pc:sldMkLst>
          <pc:docMk/>
          <pc:sldMk cId="3488655862" sldId="356"/>
        </pc:sldMkLst>
      </pc:sldChg>
      <pc:sldChg chg="add del">
        <pc:chgData name="Thomas Lawrence" userId="S::thomas.lawrence@nhm.ac.uk::16e6507e-e926-48d1-82f8-5571f26025bd" providerId="AD" clId="Web-{7B037F07-312F-2E53-0421-F74C6C0A3631}" dt="2026-06-22T13:21:45.685" v="13"/>
        <pc:sldMkLst>
          <pc:docMk/>
          <pc:sldMk cId="1076349653" sldId="357"/>
        </pc:sldMkLst>
      </pc:sldChg>
      <pc:sldChg chg="add del">
        <pc:chgData name="Thomas Lawrence" userId="S::thomas.lawrence@nhm.ac.uk::16e6507e-e926-48d1-82f8-5571f26025bd" providerId="AD" clId="Web-{7B037F07-312F-2E53-0421-F74C6C0A3631}" dt="2026-06-22T13:21:45.857" v="14"/>
        <pc:sldMkLst>
          <pc:docMk/>
          <pc:sldMk cId="684439971" sldId="358"/>
        </pc:sldMkLst>
      </pc:sldChg>
      <pc:sldChg chg="add del">
        <pc:chgData name="Thomas Lawrence" userId="S::thomas.lawrence@nhm.ac.uk::16e6507e-e926-48d1-82f8-5571f26025bd" providerId="AD" clId="Web-{7B037F07-312F-2E53-0421-F74C6C0A3631}" dt="2026-06-22T13:21:46.607" v="17"/>
        <pc:sldMkLst>
          <pc:docMk/>
          <pc:sldMk cId="1207162059" sldId="359"/>
        </pc:sldMkLst>
      </pc:sldChg>
      <pc:sldChg chg="add del">
        <pc:chgData name="Thomas Lawrence" userId="S::thomas.lawrence@nhm.ac.uk::16e6507e-e926-48d1-82f8-5571f26025bd" providerId="AD" clId="Web-{7B037F07-312F-2E53-0421-F74C6C0A3631}" dt="2026-06-22T13:21:46.310" v="16"/>
        <pc:sldMkLst>
          <pc:docMk/>
          <pc:sldMk cId="1263457090" sldId="360"/>
        </pc:sldMkLst>
      </pc:sldChg>
      <pc:sldChg chg="add del">
        <pc:chgData name="Thomas Lawrence" userId="S::thomas.lawrence@nhm.ac.uk::16e6507e-e926-48d1-82f8-5571f26025bd" providerId="AD" clId="Web-{7B037F07-312F-2E53-0421-F74C6C0A3631}" dt="2026-06-22T13:21:46.092" v="15"/>
        <pc:sldMkLst>
          <pc:docMk/>
          <pc:sldMk cId="1252389779" sldId="361"/>
        </pc:sldMkLst>
      </pc:sldChg>
      <pc:sldChg chg="add del">
        <pc:chgData name="Thomas Lawrence" userId="S::thomas.lawrence@nhm.ac.uk::16e6507e-e926-48d1-82f8-5571f26025bd" providerId="AD" clId="Web-{7B037F07-312F-2E53-0421-F74C6C0A3631}" dt="2026-06-22T13:21:46.873" v="18"/>
        <pc:sldMkLst>
          <pc:docMk/>
          <pc:sldMk cId="2770727974" sldId="362"/>
        </pc:sldMkLst>
      </pc:sldChg>
      <pc:sldChg chg="add">
        <pc:chgData name="Thomas Lawrence" userId="S::thomas.lawrence@nhm.ac.uk::16e6507e-e926-48d1-82f8-5571f26025bd" providerId="AD" clId="Web-{7B037F07-312F-2E53-0421-F74C6C0A3631}" dt="2026-06-22T13:21:42.967" v="9"/>
        <pc:sldMkLst>
          <pc:docMk/>
          <pc:sldMk cId="1261303317" sldId="363"/>
        </pc:sldMkLst>
      </pc:sldChg>
    </pc:docChg>
  </pc:docChgLst>
  <pc:docChgLst>
    <pc:chgData name="Holly Temple" userId="S::hollytemple_rhs.org.uk#ext#@nhm.ac.uk::5b5f6386-3222-459c-bd6f-701a5a7b6f18" providerId="AD" clId="Web-{5095A5DC-F5C1-F5A8-79FE-7D95B1437823}"/>
    <pc:docChg chg="modSld">
      <pc:chgData name="Holly Temple" userId="S::hollytemple_rhs.org.uk#ext#@nhm.ac.uk::5b5f6386-3222-459c-bd6f-701a5a7b6f18" providerId="AD" clId="Web-{5095A5DC-F5C1-F5A8-79FE-7D95B1437823}" dt="2026-06-17T07:27:59.957" v="4" actId="20577"/>
      <pc:docMkLst>
        <pc:docMk/>
      </pc:docMkLst>
    </pc:docChg>
  </pc:docChgLst>
  <pc:docChgLst>
    <pc:chgData name="Thomas Lawrence" userId="S::thomas.lawrence@nhm.ac.uk::16e6507e-e926-48d1-82f8-5571f26025bd" providerId="AD" clId="Web-{148A1785-3052-43A6-5E96-32C4D7F6157E}"/>
    <pc:docChg chg="addSld delSld modSld sldOrd">
      <pc:chgData name="Thomas Lawrence" userId="S::thomas.lawrence@nhm.ac.uk::16e6507e-e926-48d1-82f8-5571f26025bd" providerId="AD" clId="Web-{148A1785-3052-43A6-5E96-32C4D7F6157E}" dt="2026-06-08T16:57:13.724" v="932" actId="20577"/>
      <pc:docMkLst>
        <pc:docMk/>
      </pc:docMkLst>
      <pc:sldChg chg="addSp modSp new mod ord modClrScheme chgLayout">
        <pc:chgData name="Thomas Lawrence" userId="S::thomas.lawrence@nhm.ac.uk::16e6507e-e926-48d1-82f8-5571f26025bd" providerId="AD" clId="Web-{148A1785-3052-43A6-5E96-32C4D7F6157E}" dt="2026-06-08T12:30:24.062" v="18" actId="20577"/>
        <pc:sldMkLst>
          <pc:docMk/>
          <pc:sldMk cId="1580715428" sldId="349"/>
        </pc:sldMkLst>
        <pc:spChg chg="add mod">
          <ac:chgData name="Thomas Lawrence" userId="S::thomas.lawrence@nhm.ac.uk::16e6507e-e926-48d1-82f8-5571f26025bd" providerId="AD" clId="Web-{148A1785-3052-43A6-5E96-32C4D7F6157E}" dt="2026-06-08T12:30:24.062" v="18" actId="20577"/>
          <ac:spMkLst>
            <pc:docMk/>
            <pc:sldMk cId="1580715428" sldId="349"/>
            <ac:spMk id="2" creationId="{136D3E0A-FE1E-EC32-B64C-E7A541C8D0B4}"/>
          </ac:spMkLst>
        </pc:spChg>
        <pc:spChg chg="add mod">
          <ac:chgData name="Thomas Lawrence" userId="S::thomas.lawrence@nhm.ac.uk::16e6507e-e926-48d1-82f8-5571f26025bd" providerId="AD" clId="Web-{148A1785-3052-43A6-5E96-32C4D7F6157E}" dt="2026-06-08T12:30:16.874" v="6"/>
          <ac:spMkLst>
            <pc:docMk/>
            <pc:sldMk cId="1580715428" sldId="349"/>
            <ac:spMk id="3" creationId="{C33DB354-4DAE-AC58-75F4-201381D7D8C1}"/>
          </ac:spMkLst>
        </pc:spChg>
      </pc:sldChg>
    </pc:docChg>
  </pc:docChgLst>
  <pc:docChgLst>
    <pc:chgData name="Victor Heng" userId="fc4ad821-ae55-430e-b30a-62deb0249487" providerId="ADAL" clId="{51F35D19-4E04-4BD8-92BE-F0E8BAC4ED63}"/>
    <pc:docChg chg="custSel modSld">
      <pc:chgData name="Victor Heng" userId="fc4ad821-ae55-430e-b30a-62deb0249487" providerId="ADAL" clId="{51F35D19-4E04-4BD8-92BE-F0E8BAC4ED63}" dt="2026-06-10T11:41:03.481" v="685" actId="20577"/>
      <pc:docMkLst>
        <pc:docMk/>
      </pc:docMkLst>
      <pc:sldChg chg="modSp mod">
        <pc:chgData name="Victor Heng" userId="fc4ad821-ae55-430e-b30a-62deb0249487" providerId="ADAL" clId="{51F35D19-4E04-4BD8-92BE-F0E8BAC4ED63}" dt="2026-06-08T17:22:26.076" v="0" actId="732"/>
        <pc:sldMkLst>
          <pc:docMk/>
          <pc:sldMk cId="631661852" sldId="301"/>
        </pc:sldMkLst>
        <pc:picChg chg="mod modCrop">
          <ac:chgData name="Victor Heng" userId="fc4ad821-ae55-430e-b30a-62deb0249487" providerId="ADAL" clId="{51F35D19-4E04-4BD8-92BE-F0E8BAC4ED63}" dt="2026-06-08T17:22:26.076" v="0" actId="732"/>
          <ac:picMkLst>
            <pc:docMk/>
            <pc:sldMk cId="631661852" sldId="301"/>
            <ac:picMk id="6" creationId="{C0F9F025-2102-8B80-BCC4-E2B52E4A06FB}"/>
          </ac:picMkLst>
        </pc:picChg>
      </pc:sldChg>
      <pc:sldChg chg="delSp mod">
        <pc:chgData name="Victor Heng" userId="fc4ad821-ae55-430e-b30a-62deb0249487" providerId="ADAL" clId="{51F35D19-4E04-4BD8-92BE-F0E8BAC4ED63}" dt="2026-06-08T17:23:01.275" v="1" actId="478"/>
        <pc:sldMkLst>
          <pc:docMk/>
          <pc:sldMk cId="3935028056" sldId="343"/>
        </pc:sldMkLst>
      </pc:sldChg>
      <pc:sldChg chg="modSp mod">
        <pc:chgData name="Victor Heng" userId="fc4ad821-ae55-430e-b30a-62deb0249487" providerId="ADAL" clId="{51F35D19-4E04-4BD8-92BE-F0E8BAC4ED63}" dt="2026-06-08T17:23:30.531" v="16" actId="404"/>
        <pc:sldMkLst>
          <pc:docMk/>
          <pc:sldMk cId="600669325" sldId="345"/>
        </pc:sldMkLst>
        <pc:spChg chg="mod">
          <ac:chgData name="Victor Heng" userId="fc4ad821-ae55-430e-b30a-62deb0249487" providerId="ADAL" clId="{51F35D19-4E04-4BD8-92BE-F0E8BAC4ED63}" dt="2026-06-08T17:23:30.531" v="16" actId="404"/>
          <ac:spMkLst>
            <pc:docMk/>
            <pc:sldMk cId="600669325" sldId="345"/>
            <ac:spMk id="3" creationId="{4D776749-8BFA-7709-C8C1-90245282515D}"/>
          </ac:spMkLst>
        </pc:spChg>
      </pc:sldChg>
    </pc:docChg>
  </pc:docChgLst>
  <pc:docChgLst>
    <pc:chgData name="Thomas Lawrence" userId="S::thomas.lawrence@nhm.ac.uk::16e6507e-e926-48d1-82f8-5571f26025bd" providerId="AD" clId="Web-{1FF89603-A80C-1BDA-A80C-9873769B1F2A}"/>
    <pc:docChg chg="modSld">
      <pc:chgData name="Thomas Lawrence" userId="S::thomas.lawrence@nhm.ac.uk::16e6507e-e926-48d1-82f8-5571f26025bd" providerId="AD" clId="Web-{1FF89603-A80C-1BDA-A80C-9873769B1F2A}" dt="2026-06-22T13:17:38.909" v="47"/>
      <pc:docMkLst>
        <pc:docMk/>
      </pc:docMkLst>
      <pc:sldChg chg="modSp">
        <pc:chgData name="Thomas Lawrence" userId="S::thomas.lawrence@nhm.ac.uk::16e6507e-e926-48d1-82f8-5571f26025bd" providerId="AD" clId="Web-{1FF89603-A80C-1BDA-A80C-9873769B1F2A}" dt="2026-06-22T13:13:48.978" v="14" actId="1076"/>
        <pc:sldMkLst>
          <pc:docMk/>
          <pc:sldMk cId="361913126" sldId="354"/>
        </pc:sldMkLst>
        <pc:spChg chg="mod">
          <ac:chgData name="Thomas Lawrence" userId="S::thomas.lawrence@nhm.ac.uk::16e6507e-e926-48d1-82f8-5571f26025bd" providerId="AD" clId="Web-{1FF89603-A80C-1BDA-A80C-9873769B1F2A}" dt="2026-06-22T13:13:33.071" v="10" actId="20577"/>
          <ac:spMkLst>
            <pc:docMk/>
            <pc:sldMk cId="361913126" sldId="354"/>
            <ac:spMk id="4" creationId="{1E7CF9A4-76B7-1EAD-75B7-152CBB60046C}"/>
          </ac:spMkLst>
        </pc:spChg>
        <pc:spChg chg="mod">
          <ac:chgData name="Thomas Lawrence" userId="S::thomas.lawrence@nhm.ac.uk::16e6507e-e926-48d1-82f8-5571f26025bd" providerId="AD" clId="Web-{1FF89603-A80C-1BDA-A80C-9873769B1F2A}" dt="2026-06-22T13:13:43.228" v="12"/>
          <ac:spMkLst>
            <pc:docMk/>
            <pc:sldMk cId="361913126" sldId="354"/>
            <ac:spMk id="7" creationId="{132A144E-DEBE-ECBB-6F2F-5AA3CAC567EA}"/>
          </ac:spMkLst>
        </pc:spChg>
        <pc:picChg chg="mod">
          <ac:chgData name="Thomas Lawrence" userId="S::thomas.lawrence@nhm.ac.uk::16e6507e-e926-48d1-82f8-5571f26025bd" providerId="AD" clId="Web-{1FF89603-A80C-1BDA-A80C-9873769B1F2A}" dt="2026-06-22T13:13:48.978" v="14" actId="1076"/>
          <ac:picMkLst>
            <pc:docMk/>
            <pc:sldMk cId="361913126" sldId="354"/>
            <ac:picMk id="5" creationId="{EDC483D1-7C3B-797B-A94A-E667F1AC08FB}"/>
          </ac:picMkLst>
        </pc:picChg>
      </pc:sldChg>
      <pc:sldChg chg="addSp delSp modSp">
        <pc:chgData name="Thomas Lawrence" userId="S::thomas.lawrence@nhm.ac.uk::16e6507e-e926-48d1-82f8-5571f26025bd" providerId="AD" clId="Web-{1FF89603-A80C-1BDA-A80C-9873769B1F2A}" dt="2026-06-22T13:12:42.600" v="6"/>
        <pc:sldMkLst>
          <pc:docMk/>
          <pc:sldMk cId="3488655862" sldId="356"/>
        </pc:sldMkLst>
        <pc:spChg chg="mod">
          <ac:chgData name="Thomas Lawrence" userId="S::thomas.lawrence@nhm.ac.uk::16e6507e-e926-48d1-82f8-5571f26025bd" providerId="AD" clId="Web-{1FF89603-A80C-1BDA-A80C-9873769B1F2A}" dt="2026-06-22T13:11:25.300" v="2" actId="20577"/>
          <ac:spMkLst>
            <pc:docMk/>
            <pc:sldMk cId="3488655862" sldId="356"/>
            <ac:spMk id="4" creationId="{3BC70A57-A085-F8CA-314E-EE05331E3067}"/>
          </ac:spMkLst>
        </pc:spChg>
        <pc:spChg chg="add del mod">
          <ac:chgData name="Thomas Lawrence" userId="S::thomas.lawrence@nhm.ac.uk::16e6507e-e926-48d1-82f8-5571f26025bd" providerId="AD" clId="Web-{1FF89603-A80C-1BDA-A80C-9873769B1F2A}" dt="2026-06-22T13:12:42.600" v="6"/>
          <ac:spMkLst>
            <pc:docMk/>
            <pc:sldMk cId="3488655862" sldId="356"/>
            <ac:spMk id="5" creationId="{280A3CE1-837B-8A6E-CB7B-B570A1086B8F}"/>
          </ac:spMkLst>
        </pc:spChg>
      </pc:sldChg>
      <pc:sldChg chg="modSp">
        <pc:chgData name="Thomas Lawrence" userId="S::thomas.lawrence@nhm.ac.uk::16e6507e-e926-48d1-82f8-5571f26025bd" providerId="AD" clId="Web-{1FF89603-A80C-1BDA-A80C-9873769B1F2A}" dt="2026-06-22T13:14:19.323" v="19"/>
        <pc:sldMkLst>
          <pc:docMk/>
          <pc:sldMk cId="1076349653" sldId="357"/>
        </pc:sldMkLst>
        <pc:spChg chg="mod">
          <ac:chgData name="Thomas Lawrence" userId="S::thomas.lawrence@nhm.ac.uk::16e6507e-e926-48d1-82f8-5571f26025bd" providerId="AD" clId="Web-{1FF89603-A80C-1BDA-A80C-9873769B1F2A}" dt="2026-06-22T13:14:19.323" v="19"/>
          <ac:spMkLst>
            <pc:docMk/>
            <pc:sldMk cId="1076349653" sldId="357"/>
            <ac:spMk id="3" creationId="{CE4D244E-E5CB-82C9-C2A8-6EFA3960B8EB}"/>
          </ac:spMkLst>
        </pc:spChg>
        <pc:spChg chg="mod">
          <ac:chgData name="Thomas Lawrence" userId="S::thomas.lawrence@nhm.ac.uk::16e6507e-e926-48d1-82f8-5571f26025bd" providerId="AD" clId="Web-{1FF89603-A80C-1BDA-A80C-9873769B1F2A}" dt="2026-06-22T13:14:12.447" v="17" actId="20577"/>
          <ac:spMkLst>
            <pc:docMk/>
            <pc:sldMk cId="1076349653" sldId="357"/>
            <ac:spMk id="4" creationId="{19B1C988-DC75-995D-F514-19D17989EF31}"/>
          </ac:spMkLst>
        </pc:spChg>
      </pc:sldChg>
      <pc:sldChg chg="modSp">
        <pc:chgData name="Thomas Lawrence" userId="S::thomas.lawrence@nhm.ac.uk::16e6507e-e926-48d1-82f8-5571f26025bd" providerId="AD" clId="Web-{1FF89603-A80C-1BDA-A80C-9873769B1F2A}" dt="2026-06-22T13:14:32.729" v="23"/>
        <pc:sldMkLst>
          <pc:docMk/>
          <pc:sldMk cId="684439971" sldId="358"/>
        </pc:sldMkLst>
        <pc:spChg chg="mod">
          <ac:chgData name="Thomas Lawrence" userId="S::thomas.lawrence@nhm.ac.uk::16e6507e-e926-48d1-82f8-5571f26025bd" providerId="AD" clId="Web-{1FF89603-A80C-1BDA-A80C-9873769B1F2A}" dt="2026-06-22T13:14:27.776" v="21" actId="20577"/>
          <ac:spMkLst>
            <pc:docMk/>
            <pc:sldMk cId="684439971" sldId="358"/>
            <ac:spMk id="4" creationId="{079D7627-525D-AB04-80CE-8185FB3020BF}"/>
          </ac:spMkLst>
        </pc:spChg>
        <pc:spChg chg="mod">
          <ac:chgData name="Thomas Lawrence" userId="S::thomas.lawrence@nhm.ac.uk::16e6507e-e926-48d1-82f8-5571f26025bd" providerId="AD" clId="Web-{1FF89603-A80C-1BDA-A80C-9873769B1F2A}" dt="2026-06-22T13:14:32.729" v="23"/>
          <ac:spMkLst>
            <pc:docMk/>
            <pc:sldMk cId="684439971" sldId="358"/>
            <ac:spMk id="5" creationId="{557DF36A-3116-379E-333D-A5259BF04571}"/>
          </ac:spMkLst>
        </pc:spChg>
      </pc:sldChg>
      <pc:sldChg chg="modSp">
        <pc:chgData name="Thomas Lawrence" userId="S::thomas.lawrence@nhm.ac.uk::16e6507e-e926-48d1-82f8-5571f26025bd" providerId="AD" clId="Web-{1FF89603-A80C-1BDA-A80C-9873769B1F2A}" dt="2026-06-22T13:17:27.002" v="43"/>
        <pc:sldMkLst>
          <pc:docMk/>
          <pc:sldMk cId="1207162059" sldId="359"/>
        </pc:sldMkLst>
        <pc:spChg chg="mod">
          <ac:chgData name="Thomas Lawrence" userId="S::thomas.lawrence@nhm.ac.uk::16e6507e-e926-48d1-82f8-5571f26025bd" providerId="AD" clId="Web-{1FF89603-A80C-1BDA-A80C-9873769B1F2A}" dt="2026-06-22T13:17:20.971" v="41" actId="20577"/>
          <ac:spMkLst>
            <pc:docMk/>
            <pc:sldMk cId="1207162059" sldId="359"/>
            <ac:spMk id="4" creationId="{C120BE69-7AF8-1489-C06D-FCB27026BAAE}"/>
          </ac:spMkLst>
        </pc:spChg>
        <pc:spChg chg="mod">
          <ac:chgData name="Thomas Lawrence" userId="S::thomas.lawrence@nhm.ac.uk::16e6507e-e926-48d1-82f8-5571f26025bd" providerId="AD" clId="Web-{1FF89603-A80C-1BDA-A80C-9873769B1F2A}" dt="2026-06-22T13:17:27.002" v="43"/>
          <ac:spMkLst>
            <pc:docMk/>
            <pc:sldMk cId="1207162059" sldId="359"/>
            <ac:spMk id="5" creationId="{78E036AA-7578-316E-1E10-C6496FB0BE5E}"/>
          </ac:spMkLst>
        </pc:spChg>
      </pc:sldChg>
      <pc:sldChg chg="modSp">
        <pc:chgData name="Thomas Lawrence" userId="S::thomas.lawrence@nhm.ac.uk::16e6507e-e926-48d1-82f8-5571f26025bd" providerId="AD" clId="Web-{1FF89603-A80C-1BDA-A80C-9873769B1F2A}" dt="2026-06-22T13:17:16.314" v="40"/>
        <pc:sldMkLst>
          <pc:docMk/>
          <pc:sldMk cId="1263457090" sldId="360"/>
        </pc:sldMkLst>
        <pc:spChg chg="mod">
          <ac:chgData name="Thomas Lawrence" userId="S::thomas.lawrence@nhm.ac.uk::16e6507e-e926-48d1-82f8-5571f26025bd" providerId="AD" clId="Web-{1FF89603-A80C-1BDA-A80C-9873769B1F2A}" dt="2026-06-22T13:17:10.564" v="38" actId="20577"/>
          <ac:spMkLst>
            <pc:docMk/>
            <pc:sldMk cId="1263457090" sldId="360"/>
            <ac:spMk id="4" creationId="{A137A37F-012E-F14B-A452-C8C8E5E1FECF}"/>
          </ac:spMkLst>
        </pc:spChg>
        <pc:spChg chg="mod">
          <ac:chgData name="Thomas Lawrence" userId="S::thomas.lawrence@nhm.ac.uk::16e6507e-e926-48d1-82f8-5571f26025bd" providerId="AD" clId="Web-{1FF89603-A80C-1BDA-A80C-9873769B1F2A}" dt="2026-06-22T13:17:16.314" v="40"/>
          <ac:spMkLst>
            <pc:docMk/>
            <pc:sldMk cId="1263457090" sldId="360"/>
            <ac:spMk id="5" creationId="{A9B730BD-16D2-5670-6323-7E8F89AD6A11}"/>
          </ac:spMkLst>
        </pc:spChg>
      </pc:sldChg>
      <pc:sldChg chg="addSp delSp modSp">
        <pc:chgData name="Thomas Lawrence" userId="S::thomas.lawrence@nhm.ac.uk::16e6507e-e926-48d1-82f8-5571f26025bd" providerId="AD" clId="Web-{1FF89603-A80C-1BDA-A80C-9873769B1F2A}" dt="2026-06-22T13:16:32.250" v="36" actId="14100"/>
        <pc:sldMkLst>
          <pc:docMk/>
          <pc:sldMk cId="1252389779" sldId="361"/>
        </pc:sldMkLst>
        <pc:spChg chg="mod">
          <ac:chgData name="Thomas Lawrence" userId="S::thomas.lawrence@nhm.ac.uk::16e6507e-e926-48d1-82f8-5571f26025bd" providerId="AD" clId="Web-{1FF89603-A80C-1BDA-A80C-9873769B1F2A}" dt="2026-06-22T13:14:53.355" v="31"/>
          <ac:spMkLst>
            <pc:docMk/>
            <pc:sldMk cId="1252389779" sldId="361"/>
            <ac:spMk id="4" creationId="{E1B1B0ED-BD5B-4789-7D97-D0ABF491CF71}"/>
          </ac:spMkLst>
        </pc:spChg>
        <pc:spChg chg="add del mod">
          <ac:chgData name="Thomas Lawrence" userId="S::thomas.lawrence@nhm.ac.uk::16e6507e-e926-48d1-82f8-5571f26025bd" providerId="AD" clId="Web-{1FF89603-A80C-1BDA-A80C-9873769B1F2A}" dt="2026-06-22T13:14:47.918" v="29" actId="20577"/>
          <ac:spMkLst>
            <pc:docMk/>
            <pc:sldMk cId="1252389779" sldId="361"/>
            <ac:spMk id="8" creationId="{653D13AD-9A93-6B92-6C28-D02DB6F3A523}"/>
          </ac:spMkLst>
        </pc:spChg>
        <pc:picChg chg="add mod">
          <ac:chgData name="Thomas Lawrence" userId="S::thomas.lawrence@nhm.ac.uk::16e6507e-e926-48d1-82f8-5571f26025bd" providerId="AD" clId="Web-{1FF89603-A80C-1BDA-A80C-9873769B1F2A}" dt="2026-06-22T13:16:32.250" v="36" actId="14100"/>
          <ac:picMkLst>
            <pc:docMk/>
            <pc:sldMk cId="1252389779" sldId="361"/>
            <ac:picMk id="3" creationId="{9B9C22B7-430C-49BB-EEE7-290898BABD65}"/>
          </ac:picMkLst>
        </pc:picChg>
        <pc:picChg chg="del">
          <ac:chgData name="Thomas Lawrence" userId="S::thomas.lawrence@nhm.ac.uk::16e6507e-e926-48d1-82f8-5571f26025bd" providerId="AD" clId="Web-{1FF89603-A80C-1BDA-A80C-9873769B1F2A}" dt="2026-06-22T13:16:06.890" v="32"/>
          <ac:picMkLst>
            <pc:docMk/>
            <pc:sldMk cId="1252389779" sldId="361"/>
            <ac:picMk id="5" creationId="{FB1EA299-9432-CD52-1B52-32EC893A240F}"/>
          </ac:picMkLst>
        </pc:picChg>
      </pc:sldChg>
      <pc:sldChg chg="modSp">
        <pc:chgData name="Thomas Lawrence" userId="S::thomas.lawrence@nhm.ac.uk::16e6507e-e926-48d1-82f8-5571f26025bd" providerId="AD" clId="Web-{1FF89603-A80C-1BDA-A80C-9873769B1F2A}" dt="2026-06-22T13:17:38.909" v="47"/>
        <pc:sldMkLst>
          <pc:docMk/>
          <pc:sldMk cId="2770727974" sldId="362"/>
        </pc:sldMkLst>
        <pc:spChg chg="mod">
          <ac:chgData name="Thomas Lawrence" userId="S::thomas.lawrence@nhm.ac.uk::16e6507e-e926-48d1-82f8-5571f26025bd" providerId="AD" clId="Web-{1FF89603-A80C-1BDA-A80C-9873769B1F2A}" dt="2026-06-22T13:17:33.034" v="45" actId="20577"/>
          <ac:spMkLst>
            <pc:docMk/>
            <pc:sldMk cId="2770727974" sldId="362"/>
            <ac:spMk id="4" creationId="{21F759F0-013A-4565-5C10-DEA435F4C806}"/>
          </ac:spMkLst>
        </pc:spChg>
        <pc:spChg chg="mod">
          <ac:chgData name="Thomas Lawrence" userId="S::thomas.lawrence@nhm.ac.uk::16e6507e-e926-48d1-82f8-5571f26025bd" providerId="AD" clId="Web-{1FF89603-A80C-1BDA-A80C-9873769B1F2A}" dt="2026-06-22T13:17:38.909" v="47"/>
          <ac:spMkLst>
            <pc:docMk/>
            <pc:sldMk cId="2770727974" sldId="362"/>
            <ac:spMk id="5" creationId="{9FB6DB32-0A51-304F-8AE4-31D2EDDA53E2}"/>
          </ac:spMkLst>
        </pc:spChg>
      </pc:sldChg>
    </pc:docChg>
  </pc:docChgLst>
  <pc:docChgLst>
    <pc:chgData name="Thomas Lawrence" userId="S::thomas.lawrence@nhm.ac.uk::16e6507e-e926-48d1-82f8-5571f26025bd" providerId="AD" clId="Web-{635E0733-1D49-EB50-C1BB-BC62401F5AA4}"/>
    <pc:docChg chg="delSld modSld">
      <pc:chgData name="Thomas Lawrence" userId="S::thomas.lawrence@nhm.ac.uk::16e6507e-e926-48d1-82f8-5571f26025bd" providerId="AD" clId="Web-{635E0733-1D49-EB50-C1BB-BC62401F5AA4}" dt="2026-06-10T17:13:30.005" v="712" actId="20577"/>
      <pc:docMkLst>
        <pc:docMk/>
      </pc:docMkLst>
    </pc:docChg>
  </pc:docChgLst>
  <pc:docChgLst>
    <pc:chgData name="Thomas Lawrence" userId="S::thomas.lawrence@nhm.ac.uk::16e6507e-e926-48d1-82f8-5571f26025bd" providerId="AD" clId="Web-{6ED0157E-56A8-95E3-F29C-797CCDC20B9B}"/>
    <pc:docChg chg="modSld">
      <pc:chgData name="Thomas Lawrence" userId="S::thomas.lawrence@nhm.ac.uk::16e6507e-e926-48d1-82f8-5571f26025bd" providerId="AD" clId="Web-{6ED0157E-56A8-95E3-F29C-797CCDC20B9B}" dt="2026-06-11T09:38:54.509" v="38" actId="20577"/>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2B60-2843-40F8-987B-E226DEA67B8D}" type="datetimeFigureOut">
              <a:rPr lang="en-GB" smtClean="0"/>
              <a:t>22/06/2026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87AEE-F510-48D6-A235-BF9DDC6FBDD2}" type="slidenum">
              <a:rPr lang="en-GB" smtClean="0"/>
              <a:t>‹#›</a:t>
            </a:fld>
            <a:endParaRPr lang="en-GB"/>
          </a:p>
        </p:txBody>
      </p:sp>
    </p:spTree>
    <p:extLst>
      <p:ext uri="{BB962C8B-B14F-4D97-AF65-F5344CB8AC3E}">
        <p14:creationId xmlns:p14="http://schemas.microsoft.com/office/powerpoint/2010/main" val="406256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a:t>
            </a:fld>
            <a:endParaRPr lang="en-GB"/>
          </a:p>
        </p:txBody>
      </p:sp>
    </p:spTree>
    <p:extLst>
      <p:ext uri="{BB962C8B-B14F-4D97-AF65-F5344CB8AC3E}">
        <p14:creationId xmlns:p14="http://schemas.microsoft.com/office/powerpoint/2010/main" val="407889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5</a:t>
            </a:fld>
            <a:endParaRPr lang="en-GB"/>
          </a:p>
        </p:txBody>
      </p:sp>
    </p:spTree>
    <p:extLst>
      <p:ext uri="{BB962C8B-B14F-4D97-AF65-F5344CB8AC3E}">
        <p14:creationId xmlns:p14="http://schemas.microsoft.com/office/powerpoint/2010/main" val="311558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a:solidFill>
                  <a:schemeClr val="tx1"/>
                </a:solidFill>
                <a:effectLst/>
                <a:latin typeface="+mn-lt"/>
                <a:ea typeface="+mn-ea"/>
                <a:cs typeface="+mn-cs"/>
              </a:rPr>
              <a:t>Calcareous grassland</a:t>
            </a:r>
            <a:r>
              <a:rPr lang="en-GB" sz="1400" kern="1200">
                <a:solidFill>
                  <a:schemeClr val="tx1"/>
                </a:solidFill>
                <a:effectLst/>
                <a:latin typeface="+mn-lt"/>
                <a:ea typeface="+mn-ea"/>
                <a:cs typeface="+mn-cs"/>
              </a:rPr>
              <a:t> forms on top of chalk.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effectLst/>
                <a:latin typeface="+mn-lt"/>
                <a:ea typeface="+mn-ea"/>
                <a:cs typeface="+mn-cs"/>
              </a:rPr>
              <a:t>Soils tend to be thin and quick-draining, but the soil chemistry and structure support a variety of specialist plants.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tx1"/>
                </a:solidFill>
                <a:effectLst/>
                <a:latin typeface="+mn-lt"/>
                <a:ea typeface="+mn-ea"/>
                <a:cs typeface="+mn-cs"/>
              </a:rPr>
              <a:t>Chalk dissolves relatively easily, so mineral nutrients are rapidly replenished.</a:t>
            </a:r>
          </a:p>
          <a:p>
            <a:r>
              <a:rPr lang="en-GB"/>
              <a:t>Home to many snail species, including many which do not live in other habitats because there is not enough available calcium.</a:t>
            </a:r>
          </a:p>
          <a:p>
            <a:r>
              <a:rPr lang="en-GB"/>
              <a:t>Also home to the Adonis blue butterfly, which relies on horseshoe vetch as a food plant. Horseshoe vetch needs chalk or limestone-based soils to grow well.</a:t>
            </a:r>
          </a:p>
        </p:txBody>
      </p:sp>
      <p:sp>
        <p:nvSpPr>
          <p:cNvPr id="4" name="Slide Number Placeholder 3"/>
          <p:cNvSpPr>
            <a:spLocks noGrp="1"/>
          </p:cNvSpPr>
          <p:nvPr>
            <p:ph type="sldNum" sz="quarter" idx="5"/>
          </p:nvPr>
        </p:nvSpPr>
        <p:spPr/>
        <p:txBody>
          <a:bodyPr/>
          <a:lstStyle/>
          <a:p>
            <a:fld id="{C2F87AEE-F510-48D6-A235-BF9DDC6FBDD2}" type="slidenum">
              <a:rPr lang="en-GB" smtClean="0"/>
              <a:t>6</a:t>
            </a:fld>
            <a:endParaRPr lang="en-GB"/>
          </a:p>
        </p:txBody>
      </p:sp>
    </p:spTree>
    <p:extLst>
      <p:ext uri="{BB962C8B-B14F-4D97-AF65-F5344CB8AC3E}">
        <p14:creationId xmlns:p14="http://schemas.microsoft.com/office/powerpoint/2010/main" val="160619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all three plants in the same picture</a:t>
            </a:r>
          </a:p>
        </p:txBody>
      </p:sp>
      <p:sp>
        <p:nvSpPr>
          <p:cNvPr id="4" name="Slide Number Placeholder 3"/>
          <p:cNvSpPr>
            <a:spLocks noGrp="1"/>
          </p:cNvSpPr>
          <p:nvPr>
            <p:ph type="sldNum" sz="quarter" idx="5"/>
          </p:nvPr>
        </p:nvSpPr>
        <p:spPr/>
        <p:txBody>
          <a:bodyPr/>
          <a:lstStyle/>
          <a:p>
            <a:fld id="{C2F87AEE-F510-48D6-A235-BF9DDC6FBDD2}" type="slidenum">
              <a:rPr lang="en-GB" smtClean="0"/>
              <a:t>7</a:t>
            </a:fld>
            <a:endParaRPr lang="en-GB"/>
          </a:p>
        </p:txBody>
      </p:sp>
    </p:spTree>
    <p:extLst>
      <p:ext uri="{BB962C8B-B14F-4D97-AF65-F5344CB8AC3E}">
        <p14:creationId xmlns:p14="http://schemas.microsoft.com/office/powerpoint/2010/main" val="352857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Discuss part 1 of the survey. </a:t>
            </a:r>
          </a:p>
          <a:p>
            <a:endParaRPr lang="en-US">
              <a:latin typeface="Calibri"/>
              <a:ea typeface="Calibri"/>
              <a:cs typeface="Calibri"/>
            </a:endParaRPr>
          </a:p>
          <a:p>
            <a:r>
              <a:rPr lang="en-US">
                <a:latin typeface="Calibri"/>
                <a:ea typeface="Calibri"/>
                <a:cs typeface="Calibri"/>
              </a:rPr>
              <a:t>Part 1 continues on the next slides</a:t>
            </a:r>
          </a:p>
        </p:txBody>
      </p:sp>
      <p:sp>
        <p:nvSpPr>
          <p:cNvPr id="4" name="Slide Number Placeholder 3"/>
          <p:cNvSpPr>
            <a:spLocks noGrp="1"/>
          </p:cNvSpPr>
          <p:nvPr>
            <p:ph type="sldNum" sz="quarter" idx="5"/>
          </p:nvPr>
        </p:nvSpPr>
        <p:spPr/>
        <p:txBody>
          <a:bodyPr/>
          <a:lstStyle/>
          <a:p>
            <a:fld id="{C2F87AEE-F510-48D6-A235-BF9DDC6FBDD2}" type="slidenum">
              <a:rPr lang="en-GB" smtClean="0"/>
              <a:t>14</a:t>
            </a:fld>
            <a:endParaRPr lang="en-GB"/>
          </a:p>
        </p:txBody>
      </p:sp>
    </p:spTree>
    <p:extLst>
      <p:ext uri="{BB962C8B-B14F-4D97-AF65-F5344CB8AC3E}">
        <p14:creationId xmlns:p14="http://schemas.microsoft.com/office/powerpoint/2010/main" val="143673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photos are not required so if you don't have a camera then you can remove that sentence from the slide. In the survey form it ask you to take a photo only if you have a camera.</a:t>
            </a:r>
          </a:p>
        </p:txBody>
      </p:sp>
      <p:sp>
        <p:nvSpPr>
          <p:cNvPr id="4" name="Slide Number Placeholder 3"/>
          <p:cNvSpPr>
            <a:spLocks noGrp="1"/>
          </p:cNvSpPr>
          <p:nvPr>
            <p:ph type="sldNum" sz="quarter" idx="5"/>
          </p:nvPr>
        </p:nvSpPr>
        <p:spPr/>
        <p:txBody>
          <a:bodyPr/>
          <a:lstStyle/>
          <a:p>
            <a:fld id="{C2F87AEE-F510-48D6-A235-BF9DDC6FBDD2}" type="slidenum">
              <a:rPr lang="en-GB" smtClean="0"/>
              <a:t>15</a:t>
            </a:fld>
            <a:endParaRPr lang="en-GB"/>
          </a:p>
        </p:txBody>
      </p:sp>
    </p:spTree>
    <p:extLst>
      <p:ext uri="{BB962C8B-B14F-4D97-AF65-F5344CB8AC3E}">
        <p14:creationId xmlns:p14="http://schemas.microsoft.com/office/powerpoint/2010/main" val="357301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Remind them that it is not about finding all the indicators</a:t>
            </a:r>
          </a:p>
        </p:txBody>
      </p:sp>
      <p:sp>
        <p:nvSpPr>
          <p:cNvPr id="4" name="Slide Number Placeholder 3"/>
          <p:cNvSpPr>
            <a:spLocks noGrp="1"/>
          </p:cNvSpPr>
          <p:nvPr>
            <p:ph type="sldNum" sz="quarter" idx="5"/>
          </p:nvPr>
        </p:nvSpPr>
        <p:spPr/>
        <p:txBody>
          <a:bodyPr/>
          <a:lstStyle/>
          <a:p>
            <a:fld id="{C2F87AEE-F510-48D6-A235-BF9DDC6FBDD2}" type="slidenum">
              <a:rPr lang="en-GB" smtClean="0"/>
              <a:t>17</a:t>
            </a:fld>
            <a:endParaRPr lang="en-GB"/>
          </a:p>
        </p:txBody>
      </p:sp>
    </p:spTree>
    <p:extLst>
      <p:ext uri="{BB962C8B-B14F-4D97-AF65-F5344CB8AC3E}">
        <p14:creationId xmlns:p14="http://schemas.microsoft.com/office/powerpoint/2010/main" val="165577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28</a:t>
            </a:fld>
            <a:endParaRPr lang="en-GB"/>
          </a:p>
        </p:txBody>
      </p:sp>
    </p:spTree>
    <p:extLst>
      <p:ext uri="{BB962C8B-B14F-4D97-AF65-F5344CB8AC3E}">
        <p14:creationId xmlns:p14="http://schemas.microsoft.com/office/powerpoint/2010/main" val="195904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CB6E9-A445-E6AA-231B-31D983A87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8264A-40A3-FD25-D255-4719DA63D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BE878-EDD6-642A-4B11-A89947487F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226509-3230-0E8A-D624-252977E40B62}"/>
              </a:ext>
            </a:extLst>
          </p:cNvPr>
          <p:cNvSpPr>
            <a:spLocks noGrp="1"/>
          </p:cNvSpPr>
          <p:nvPr>
            <p:ph type="sldNum" sz="quarter" idx="5"/>
          </p:nvPr>
        </p:nvSpPr>
        <p:spPr/>
        <p:txBody>
          <a:bodyPr/>
          <a:lstStyle/>
          <a:p>
            <a:fld id="{C2F87AEE-F510-48D6-A235-BF9DDC6FBDD2}" type="slidenum">
              <a:rPr lang="en-GB" smtClean="0"/>
              <a:t>29</a:t>
            </a:fld>
            <a:endParaRPr lang="en-GB"/>
          </a:p>
        </p:txBody>
      </p:sp>
    </p:spTree>
    <p:extLst>
      <p:ext uri="{BB962C8B-B14F-4D97-AF65-F5344CB8AC3E}">
        <p14:creationId xmlns:p14="http://schemas.microsoft.com/office/powerpoint/2010/main" val="1824283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0469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green and black triangle pattern&#10;&#10;AI-generated content may be incorrect.">
            <a:extLst>
              <a:ext uri="{FF2B5EF4-FFF2-40B4-BE49-F238E27FC236}">
                <a16:creationId xmlns:a16="http://schemas.microsoft.com/office/drawing/2014/main" id="{C93C0CCD-DF48-B19A-0972-EF7DD962C1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44632" y="6383177"/>
            <a:ext cx="880722" cy="474823"/>
          </a:xfrm>
          <a:prstGeom prst="rect">
            <a:avLst/>
          </a:prstGeom>
        </p:spPr>
      </p:pic>
      <p:pic>
        <p:nvPicPr>
          <p:cNvPr id="10" name="Picture 9" descr="A blue bird with black background&#10;&#10;AI-generated content may be incorrect.">
            <a:extLst>
              <a:ext uri="{FF2B5EF4-FFF2-40B4-BE49-F238E27FC236}">
                <a16:creationId xmlns:a16="http://schemas.microsoft.com/office/drawing/2014/main" id="{79A03CC0-5FB1-DCB2-7B8B-B35E58ECE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6974" y="365126"/>
            <a:ext cx="446841" cy="526000"/>
          </a:xfrm>
          <a:prstGeom prst="rect">
            <a:avLst/>
          </a:prstGeom>
        </p:spPr>
      </p:pic>
      <p:pic>
        <p:nvPicPr>
          <p:cNvPr id="11" name="Content Placeholder 7" descr="A group of yellow mushrooms&#10;&#10;AI-generated content may be incorrect.">
            <a:extLst>
              <a:ext uri="{FF2B5EF4-FFF2-40B4-BE49-F238E27FC236}">
                <a16:creationId xmlns:a16="http://schemas.microsoft.com/office/drawing/2014/main" id="{C9715387-9418-2B6A-28CA-DD4DFA8837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80258" y="6256744"/>
            <a:ext cx="803557" cy="601256"/>
          </a:xfrm>
          <a:prstGeom prst="rect">
            <a:avLst/>
          </a:prstGeom>
        </p:spPr>
      </p:pic>
    </p:spTree>
    <p:extLst>
      <p:ext uri="{BB962C8B-B14F-4D97-AF65-F5344CB8AC3E}">
        <p14:creationId xmlns:p14="http://schemas.microsoft.com/office/powerpoint/2010/main" val="886617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205967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515" y="2234912"/>
            <a:ext cx="7675880" cy="4320000"/>
          </a:xfrm>
          <a:prstGeom prst="rect">
            <a:avLst/>
          </a:prstGeom>
        </p:spPr>
      </p:pic>
    </p:spTree>
    <p:extLst>
      <p:ext uri="{BB962C8B-B14F-4D97-AF65-F5344CB8AC3E}">
        <p14:creationId xmlns:p14="http://schemas.microsoft.com/office/powerpoint/2010/main" val="232442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70DFF-F38A-E617-4C09-5B575A35E7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632863" y="0"/>
            <a:ext cx="5559137"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66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96177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193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73" r:id="rId3"/>
    <p:sldLayoutId id="2147483650" r:id="rId4"/>
    <p:sldLayoutId id="2147483652" r:id="rId5"/>
    <p:sldLayoutId id="2147483660"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415344530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2"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7.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8.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225182" y="1714837"/>
            <a:ext cx="7741636" cy="2432092"/>
          </a:xfrm>
        </p:spPr>
        <p:txBody>
          <a:bodyPr>
            <a:normAutofit/>
          </a:bodyPr>
          <a:lstStyle/>
          <a:p>
            <a:r>
              <a:rPr lang="en-US">
                <a:latin typeface="Work Sans"/>
              </a:rPr>
              <a:t>The Grassland Plant Survey</a:t>
            </a:r>
            <a:endParaRPr lang="en-US"/>
          </a:p>
        </p:txBody>
      </p:sp>
    </p:spTree>
    <p:extLst>
      <p:ext uri="{BB962C8B-B14F-4D97-AF65-F5344CB8AC3E}">
        <p14:creationId xmlns:p14="http://schemas.microsoft.com/office/powerpoint/2010/main" val="333958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1E1C4-D109-1764-7B5D-BF5939C7A8F3}"/>
              </a:ext>
            </a:extLst>
          </p:cNvPr>
          <p:cNvSpPr>
            <a:spLocks noGrp="1"/>
          </p:cNvSpPr>
          <p:nvPr>
            <p:ph type="title"/>
          </p:nvPr>
        </p:nvSpPr>
        <p:spPr>
          <a:xfrm>
            <a:off x="1109230" y="2168169"/>
            <a:ext cx="10802655" cy="824848"/>
          </a:xfrm>
        </p:spPr>
        <p:txBody>
          <a:bodyPr/>
          <a:lstStyle/>
          <a:p>
            <a:r>
              <a:rPr lang="en-GB" sz="3600">
                <a:latin typeface="Work Sans"/>
              </a:rPr>
              <a:t>What types of grassland do we have here?</a:t>
            </a:r>
            <a:endParaRPr lang="en-US">
              <a:latin typeface="Work Sans"/>
            </a:endParaRPr>
          </a:p>
        </p:txBody>
      </p:sp>
      <p:sp>
        <p:nvSpPr>
          <p:cNvPr id="3" name="Subtitle 2">
            <a:extLst>
              <a:ext uri="{FF2B5EF4-FFF2-40B4-BE49-F238E27FC236}">
                <a16:creationId xmlns:a16="http://schemas.microsoft.com/office/drawing/2014/main" id="{8AB81544-9DA1-B718-5196-3742435EB622}"/>
              </a:ext>
            </a:extLst>
          </p:cNvPr>
          <p:cNvSpPr>
            <a:spLocks noGrp="1"/>
          </p:cNvSpPr>
          <p:nvPr>
            <p:ph idx="1"/>
          </p:nvPr>
        </p:nvSpPr>
        <p:spPr>
          <a:xfrm>
            <a:off x="1452668" y="3427868"/>
            <a:ext cx="8949347" cy="1547067"/>
          </a:xfrm>
        </p:spPr>
        <p:txBody>
          <a:bodyPr vert="horz" lIns="91440" tIns="45720" rIns="91440" bIns="45720" rtlCol="0" anchor="t">
            <a:normAutofit/>
          </a:bodyPr>
          <a:lstStyle/>
          <a:p>
            <a:pPr marL="0" indent="0" algn="ctr">
              <a:buNone/>
            </a:pPr>
            <a:r>
              <a:rPr lang="en-GB" sz="3200">
                <a:latin typeface="Work Sans"/>
              </a:rPr>
              <a:t>We need to survey what plants are growing in the grass.</a:t>
            </a:r>
            <a:endParaRPr lang="en-US">
              <a:latin typeface="Work Sans"/>
            </a:endParaRPr>
          </a:p>
        </p:txBody>
      </p:sp>
    </p:spTree>
    <p:extLst>
      <p:ext uri="{BB962C8B-B14F-4D97-AF65-F5344CB8AC3E}">
        <p14:creationId xmlns:p14="http://schemas.microsoft.com/office/powerpoint/2010/main" val="2087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0DB5-F4B5-390E-92FC-68F19A690C7C}"/>
              </a:ext>
            </a:extLst>
          </p:cNvPr>
          <p:cNvSpPr>
            <a:spLocks noGrp="1"/>
          </p:cNvSpPr>
          <p:nvPr>
            <p:ph type="title"/>
          </p:nvPr>
        </p:nvSpPr>
        <p:spPr/>
        <p:txBody>
          <a:bodyPr/>
          <a:lstStyle/>
          <a:p>
            <a:r>
              <a:rPr lang="en-US">
                <a:latin typeface="Work Sans"/>
              </a:rPr>
              <a:t>Why are we looking at grass at school?</a:t>
            </a:r>
            <a:endParaRPr lang="en-US"/>
          </a:p>
        </p:txBody>
      </p:sp>
      <p:sp>
        <p:nvSpPr>
          <p:cNvPr id="3" name="Subtitle 2">
            <a:extLst>
              <a:ext uri="{FF2B5EF4-FFF2-40B4-BE49-F238E27FC236}">
                <a16:creationId xmlns:a16="http://schemas.microsoft.com/office/drawing/2014/main" id="{5281CA4A-6092-3D10-CFAE-BD0ACD1A55FD}"/>
              </a:ext>
            </a:extLst>
          </p:cNvPr>
          <p:cNvSpPr>
            <a:spLocks noGrp="1"/>
          </p:cNvSpPr>
          <p:nvPr>
            <p:ph idx="1"/>
          </p:nvPr>
        </p:nvSpPr>
        <p:spPr>
          <a:xfrm>
            <a:off x="551146" y="1713124"/>
            <a:ext cx="11239737" cy="4463839"/>
          </a:xfrm>
        </p:spPr>
        <p:txBody>
          <a:bodyPr vert="horz" lIns="91440" tIns="45720" rIns="91440" bIns="45720" rtlCol="0" anchor="t">
            <a:normAutofit/>
          </a:bodyPr>
          <a:lstStyle/>
          <a:p>
            <a:pPr marL="0" indent="0">
              <a:buNone/>
            </a:pPr>
            <a:r>
              <a:rPr lang="en-US">
                <a:latin typeface="Work Sans"/>
              </a:rPr>
              <a:t>Dr Victoria Burton, a researcher working on Nature Park, says,</a:t>
            </a:r>
            <a:endParaRPr lang="en-US"/>
          </a:p>
          <a:p>
            <a:pPr marL="0" indent="0">
              <a:buNone/>
            </a:pPr>
            <a:endParaRPr lang="en-US"/>
          </a:p>
          <a:p>
            <a:pPr marL="0" indent="0">
              <a:buNone/>
            </a:pPr>
            <a:r>
              <a:rPr lang="en-US">
                <a:solidFill>
                  <a:srgbClr val="132F1D"/>
                </a:solidFill>
                <a:latin typeface="Work Sans"/>
              </a:rPr>
              <a:t>"Grasslands are the largest green habitat on most school grounds, but they don’t all support the same variety of plants. A playing field or lawn might have just one species per square </a:t>
            </a:r>
            <a:r>
              <a:rPr lang="en-US" err="1">
                <a:solidFill>
                  <a:srgbClr val="132F1D"/>
                </a:solidFill>
                <a:latin typeface="Work Sans"/>
              </a:rPr>
              <a:t>metre</a:t>
            </a:r>
            <a:r>
              <a:rPr lang="en-US">
                <a:solidFill>
                  <a:srgbClr val="132F1D"/>
                </a:solidFill>
                <a:latin typeface="Work Sans"/>
              </a:rPr>
              <a:t>, while a meadow can have more than fifteen. By looking closely, you can uncover what’s growing in your own grasslands and spot how it’s changing over time."</a:t>
            </a:r>
            <a:endParaRPr lang="en-US">
              <a:latin typeface="Work Sans"/>
            </a:endParaRPr>
          </a:p>
          <a:p>
            <a:pPr marL="0" indent="0">
              <a:buNone/>
            </a:pPr>
            <a:endParaRPr lang="en-US">
              <a:solidFill>
                <a:srgbClr val="132F1D"/>
              </a:solidFill>
            </a:endParaRPr>
          </a:p>
          <a:p>
            <a:pPr marL="0" indent="0">
              <a:buNone/>
            </a:pPr>
            <a:endParaRPr lang="en-US" sz="1200">
              <a:solidFill>
                <a:srgbClr val="000000"/>
              </a:solidFill>
              <a:highlight>
                <a:srgbClr val="FFFFFF"/>
              </a:highlight>
            </a:endParaRPr>
          </a:p>
        </p:txBody>
      </p:sp>
    </p:spTree>
    <p:extLst>
      <p:ext uri="{BB962C8B-B14F-4D97-AF65-F5344CB8AC3E}">
        <p14:creationId xmlns:p14="http://schemas.microsoft.com/office/powerpoint/2010/main" val="75109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6230-FF73-3931-063A-BD8765CFBEC2}"/>
              </a:ext>
            </a:extLst>
          </p:cNvPr>
          <p:cNvSpPr>
            <a:spLocks noGrp="1"/>
          </p:cNvSpPr>
          <p:nvPr>
            <p:ph type="title"/>
          </p:nvPr>
        </p:nvSpPr>
        <p:spPr/>
        <p:txBody>
          <a:bodyPr/>
          <a:lstStyle/>
          <a:p>
            <a:r>
              <a:rPr lang="en-GB">
                <a:latin typeface="Work Sans"/>
              </a:rPr>
              <a:t>A team effort</a:t>
            </a:r>
            <a:endParaRPr lang="en-GB"/>
          </a:p>
        </p:txBody>
      </p:sp>
      <p:sp>
        <p:nvSpPr>
          <p:cNvPr id="3" name="Content Placeholder 2">
            <a:extLst>
              <a:ext uri="{FF2B5EF4-FFF2-40B4-BE49-F238E27FC236}">
                <a16:creationId xmlns:a16="http://schemas.microsoft.com/office/drawing/2014/main" id="{4D776749-8BFA-7709-C8C1-90245282515D}"/>
              </a:ext>
            </a:extLst>
          </p:cNvPr>
          <p:cNvSpPr>
            <a:spLocks noGrp="1"/>
          </p:cNvSpPr>
          <p:nvPr>
            <p:ph idx="1"/>
          </p:nvPr>
        </p:nvSpPr>
        <p:spPr>
          <a:xfrm>
            <a:off x="551146" y="1672967"/>
            <a:ext cx="11107214" cy="4884996"/>
          </a:xfrm>
        </p:spPr>
        <p:txBody>
          <a:bodyPr vert="horz" lIns="91440" tIns="45720" rIns="91440" bIns="45720" rtlCol="0" anchor="t">
            <a:normAutofit/>
          </a:bodyPr>
          <a:lstStyle/>
          <a:p>
            <a:r>
              <a:rPr lang="en-GB">
                <a:latin typeface="Work Sans"/>
              </a:rPr>
              <a:t>schools up and down the country can all get involved in the same survey that we are doing</a:t>
            </a:r>
            <a:endParaRPr lang="en-GB"/>
          </a:p>
          <a:p>
            <a:endParaRPr lang="en-GB" sz="1200"/>
          </a:p>
          <a:p>
            <a:r>
              <a:rPr lang="en-GB">
                <a:latin typeface="Work Sans"/>
              </a:rPr>
              <a:t>everyone is working together to learn about the state of grassy areas in schools across the country</a:t>
            </a:r>
            <a:endParaRPr lang="en-GB"/>
          </a:p>
          <a:p>
            <a:endParaRPr lang="en-GB" sz="1200"/>
          </a:p>
          <a:p>
            <a:r>
              <a:rPr lang="en-GB">
                <a:latin typeface="Work Sans"/>
              </a:rPr>
              <a:t>this means we can learn how much biodiversity grassy areas in schools are supporting</a:t>
            </a:r>
          </a:p>
          <a:p>
            <a:endParaRPr lang="en-GB" sz="1200"/>
          </a:p>
          <a:p>
            <a:r>
              <a:rPr lang="en-GB">
                <a:latin typeface="Work Sans"/>
              </a:rPr>
              <a:t>we are all community scientists by getting involved!!</a:t>
            </a:r>
            <a:endParaRPr lang="en-GB"/>
          </a:p>
          <a:p>
            <a:endParaRPr lang="en-GB"/>
          </a:p>
          <a:p>
            <a:endParaRPr lang="en-GB"/>
          </a:p>
        </p:txBody>
      </p:sp>
    </p:spTree>
    <p:extLst>
      <p:ext uri="{BB962C8B-B14F-4D97-AF65-F5344CB8AC3E}">
        <p14:creationId xmlns:p14="http://schemas.microsoft.com/office/powerpoint/2010/main" val="600669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15A-D78C-5297-3BD3-0579DB6DBA3F}"/>
              </a:ext>
            </a:extLst>
          </p:cNvPr>
          <p:cNvSpPr>
            <a:spLocks noGrp="1"/>
          </p:cNvSpPr>
          <p:nvPr>
            <p:ph type="title"/>
          </p:nvPr>
        </p:nvSpPr>
        <p:spPr/>
        <p:txBody>
          <a:bodyPr/>
          <a:lstStyle/>
          <a:p>
            <a:r>
              <a:rPr lang="en-GB"/>
              <a:t>Equipment</a:t>
            </a:r>
          </a:p>
        </p:txBody>
      </p:sp>
      <p:pic>
        <p:nvPicPr>
          <p:cNvPr id="7" name="Content Placeholder 6" descr="A black pencil with a yellow tip&#10;&#10;AI-generated content may be incorrect.">
            <a:extLst>
              <a:ext uri="{FF2B5EF4-FFF2-40B4-BE49-F238E27FC236}">
                <a16:creationId xmlns:a16="http://schemas.microsoft.com/office/drawing/2014/main" id="{25603A41-1620-5E61-F4B8-F55B7CC9977E}"/>
              </a:ext>
            </a:extLst>
          </p:cNvPr>
          <p:cNvPicPr>
            <a:picLocks noGrp="1" noChangeAspect="1"/>
          </p:cNvPicPr>
          <p:nvPr>
            <p:ph idx="1"/>
          </p:nvPr>
        </p:nvPicPr>
        <p:blipFill>
          <a:blip r:embed="rId2"/>
          <a:srcRect l="8767" t="173" r="8849" b="447"/>
          <a:stretch>
            <a:fillRect/>
          </a:stretch>
        </p:blipFill>
        <p:spPr>
          <a:xfrm>
            <a:off x="2848183" y="1992265"/>
            <a:ext cx="775240" cy="2921927"/>
          </a:xfrm>
          <a:prstGeom prst="rect">
            <a:avLst/>
          </a:prstGeom>
        </p:spPr>
      </p:pic>
      <p:sp>
        <p:nvSpPr>
          <p:cNvPr id="6" name="TextBox 5">
            <a:extLst>
              <a:ext uri="{FF2B5EF4-FFF2-40B4-BE49-F238E27FC236}">
                <a16:creationId xmlns:a16="http://schemas.microsoft.com/office/drawing/2014/main" id="{9980E24B-00B1-8915-6CEA-75F302C378B9}"/>
              </a:ext>
            </a:extLst>
          </p:cNvPr>
          <p:cNvSpPr txBox="1"/>
          <p:nvPr/>
        </p:nvSpPr>
        <p:spPr>
          <a:xfrm>
            <a:off x="443760" y="1527377"/>
            <a:ext cx="9197837" cy="461665"/>
          </a:xfrm>
          <a:prstGeom prst="rect">
            <a:avLst/>
          </a:prstGeom>
          <a:noFill/>
        </p:spPr>
        <p:txBody>
          <a:bodyPr wrap="square" lIns="91440" tIns="45720" rIns="91440" bIns="45720" rtlCol="0" anchor="t">
            <a:spAutoFit/>
          </a:bodyPr>
          <a:lstStyle/>
          <a:p>
            <a:r>
              <a:rPr lang="en-GB" sz="2400">
                <a:latin typeface="Work Sans"/>
              </a:rPr>
              <a:t>  clipboard       pencil      survey form        blank paper    </a:t>
            </a:r>
            <a:endParaRPr lang="en-GB" sz="2400">
              <a:latin typeface="Work Sans" pitchFamily="2" charset="0"/>
            </a:endParaRPr>
          </a:p>
        </p:txBody>
      </p:sp>
      <p:pic>
        <p:nvPicPr>
          <p:cNvPr id="3" name="Picture 2" descr="A screenshot of a questionnaire&#10;&#10;AI-generated content may be incorrect.">
            <a:extLst>
              <a:ext uri="{FF2B5EF4-FFF2-40B4-BE49-F238E27FC236}">
                <a16:creationId xmlns:a16="http://schemas.microsoft.com/office/drawing/2014/main" id="{77D4BF34-4026-F612-4C9E-78947E1A67C9}"/>
              </a:ext>
            </a:extLst>
          </p:cNvPr>
          <p:cNvPicPr>
            <a:picLocks noChangeAspect="1"/>
          </p:cNvPicPr>
          <p:nvPr/>
        </p:nvPicPr>
        <p:blipFill>
          <a:blip r:embed="rId3"/>
          <a:stretch>
            <a:fillRect/>
          </a:stretch>
        </p:blipFill>
        <p:spPr>
          <a:xfrm>
            <a:off x="3924022" y="1993057"/>
            <a:ext cx="2536744" cy="3757235"/>
          </a:xfrm>
          <a:prstGeom prst="rect">
            <a:avLst/>
          </a:prstGeom>
        </p:spPr>
      </p:pic>
      <p:sp>
        <p:nvSpPr>
          <p:cNvPr id="5" name="TextBox 4">
            <a:extLst>
              <a:ext uri="{FF2B5EF4-FFF2-40B4-BE49-F238E27FC236}">
                <a16:creationId xmlns:a16="http://schemas.microsoft.com/office/drawing/2014/main" id="{1098627A-B48E-D1A7-ED79-D5D9B24AB7B3}"/>
              </a:ext>
            </a:extLst>
          </p:cNvPr>
          <p:cNvSpPr txBox="1"/>
          <p:nvPr/>
        </p:nvSpPr>
        <p:spPr>
          <a:xfrm>
            <a:off x="9550911" y="931170"/>
            <a:ext cx="33601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Work Sans"/>
                <a:ea typeface="Calibri"/>
                <a:cs typeface="Calibri"/>
              </a:rPr>
              <a:t>tools for making 50cm x 50cm quadrat</a:t>
            </a:r>
          </a:p>
        </p:txBody>
      </p:sp>
      <p:pic>
        <p:nvPicPr>
          <p:cNvPr id="10" name="Picture 9" descr="A blue rectangular object with a white background&#10;&#10;AI-generated content may be incorrect.">
            <a:extLst>
              <a:ext uri="{FF2B5EF4-FFF2-40B4-BE49-F238E27FC236}">
                <a16:creationId xmlns:a16="http://schemas.microsoft.com/office/drawing/2014/main" id="{CED0D6A7-B939-5233-4E87-91BDC0C5DEF8}"/>
              </a:ext>
            </a:extLst>
          </p:cNvPr>
          <p:cNvPicPr>
            <a:picLocks noChangeAspect="1"/>
          </p:cNvPicPr>
          <p:nvPr/>
        </p:nvPicPr>
        <p:blipFill>
          <a:blip r:embed="rId4"/>
          <a:srcRect l="-160" r="4072" b="-287"/>
          <a:stretch>
            <a:fillRect/>
          </a:stretch>
        </p:blipFill>
        <p:spPr>
          <a:xfrm>
            <a:off x="140050" y="1894066"/>
            <a:ext cx="2538057" cy="3746011"/>
          </a:xfrm>
          <a:prstGeom prst="rect">
            <a:avLst/>
          </a:prstGeom>
        </p:spPr>
      </p:pic>
      <p:pic>
        <p:nvPicPr>
          <p:cNvPr id="11" name="Picture 10" descr="A group of bamboo sticks&#10;&#10;AI-generated content may be incorrect.">
            <a:extLst>
              <a:ext uri="{FF2B5EF4-FFF2-40B4-BE49-F238E27FC236}">
                <a16:creationId xmlns:a16="http://schemas.microsoft.com/office/drawing/2014/main" id="{B3BCF8F2-B13C-92F1-034D-3D5A1C770D8F}"/>
              </a:ext>
            </a:extLst>
          </p:cNvPr>
          <p:cNvPicPr>
            <a:picLocks noChangeAspect="1"/>
          </p:cNvPicPr>
          <p:nvPr/>
        </p:nvPicPr>
        <p:blipFill>
          <a:blip r:embed="rId5"/>
          <a:srcRect t="83" r="2542" b="1659"/>
          <a:stretch>
            <a:fillRect/>
          </a:stretch>
        </p:blipFill>
        <p:spPr>
          <a:xfrm>
            <a:off x="10370981" y="1992589"/>
            <a:ext cx="1237888" cy="4454163"/>
          </a:xfrm>
          <a:prstGeom prst="rect">
            <a:avLst/>
          </a:prstGeom>
        </p:spPr>
      </p:pic>
      <p:pic>
        <p:nvPicPr>
          <p:cNvPr id="12" name="Picture 11" descr="A piece of paper with holes&#10;&#10;AI-generated content may be incorrect.">
            <a:extLst>
              <a:ext uri="{FF2B5EF4-FFF2-40B4-BE49-F238E27FC236}">
                <a16:creationId xmlns:a16="http://schemas.microsoft.com/office/drawing/2014/main" id="{9B1FA6B5-E801-DA66-7D2B-E5A50B36259D}"/>
              </a:ext>
            </a:extLst>
          </p:cNvPr>
          <p:cNvPicPr>
            <a:picLocks noChangeAspect="1"/>
          </p:cNvPicPr>
          <p:nvPr/>
        </p:nvPicPr>
        <p:blipFill>
          <a:blip r:embed="rId6"/>
          <a:srcRect t="-1037" r="3604" b="2252"/>
          <a:stretch>
            <a:fillRect/>
          </a:stretch>
        </p:blipFill>
        <p:spPr>
          <a:xfrm rot="10800000">
            <a:off x="6537638" y="1988171"/>
            <a:ext cx="3012315" cy="3956901"/>
          </a:xfrm>
          <a:prstGeom prst="rect">
            <a:avLst/>
          </a:prstGeom>
        </p:spPr>
      </p:pic>
    </p:spTree>
    <p:extLst>
      <p:ext uri="{BB962C8B-B14F-4D97-AF65-F5344CB8AC3E}">
        <p14:creationId xmlns:p14="http://schemas.microsoft.com/office/powerpoint/2010/main" val="2403812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89B1-4958-E826-AAA7-EC36C9907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19182-EFA6-CF57-F61F-ED4396CD65F1}"/>
              </a:ext>
            </a:extLst>
          </p:cNvPr>
          <p:cNvSpPr>
            <a:spLocks noGrp="1"/>
          </p:cNvSpPr>
          <p:nvPr>
            <p:ph type="title"/>
          </p:nvPr>
        </p:nvSpPr>
        <p:spPr/>
        <p:txBody>
          <a:bodyPr/>
          <a:lstStyle/>
          <a:p>
            <a:r>
              <a:rPr lang="en-GB">
                <a:latin typeface="Work Sans"/>
              </a:rPr>
              <a:t>Part 1 of the survey</a:t>
            </a:r>
            <a:endParaRPr lang="en-GB"/>
          </a:p>
        </p:txBody>
      </p:sp>
      <p:sp>
        <p:nvSpPr>
          <p:cNvPr id="6" name="TextBox 5">
            <a:extLst>
              <a:ext uri="{FF2B5EF4-FFF2-40B4-BE49-F238E27FC236}">
                <a16:creationId xmlns:a16="http://schemas.microsoft.com/office/drawing/2014/main" id="{313EFE7E-9B65-7B99-4D26-33FD615BA713}"/>
              </a:ext>
            </a:extLst>
          </p:cNvPr>
          <p:cNvSpPr txBox="1"/>
          <p:nvPr/>
        </p:nvSpPr>
        <p:spPr>
          <a:xfrm>
            <a:off x="551490" y="1470353"/>
            <a:ext cx="5424941" cy="3539430"/>
          </a:xfrm>
          <a:prstGeom prst="rect">
            <a:avLst/>
          </a:prstGeom>
          <a:noFill/>
        </p:spPr>
        <p:txBody>
          <a:bodyPr wrap="square" lIns="91440" tIns="45720" rIns="91440" bIns="45720" rtlCol="0" anchor="t">
            <a:spAutoFit/>
          </a:bodyPr>
          <a:lstStyle/>
          <a:p>
            <a:r>
              <a:rPr lang="en-GB" sz="2800">
                <a:latin typeface="Work Sans"/>
              </a:rPr>
              <a:t>You will write down:</a:t>
            </a:r>
            <a:endParaRPr lang="en-US">
              <a:latin typeface="Calibri" panose="020F0502020204030204"/>
              <a:ea typeface="Calibri" panose="020F0502020204030204"/>
              <a:cs typeface="Calibri" panose="020F0502020204030204"/>
            </a:endParaRPr>
          </a:p>
          <a:p>
            <a:endParaRPr lang="en-GB" sz="2800">
              <a:latin typeface="Work Sans"/>
            </a:endParaRPr>
          </a:p>
          <a:p>
            <a:pPr marL="457200" indent="-457200">
              <a:buFont typeface="Arial"/>
              <a:buChar char="•"/>
            </a:pPr>
            <a:r>
              <a:rPr lang="en-GB" sz="2800">
                <a:latin typeface="Work Sans"/>
              </a:rPr>
              <a:t>your class and year group</a:t>
            </a:r>
          </a:p>
          <a:p>
            <a:pPr marL="457200" indent="-457200">
              <a:buFont typeface="Arial"/>
              <a:buChar char="•"/>
            </a:pPr>
            <a:endParaRPr lang="en-GB" sz="2800">
              <a:latin typeface="Work Sans"/>
            </a:endParaRPr>
          </a:p>
          <a:p>
            <a:pPr marL="457200" indent="-457200">
              <a:buFont typeface="Arial"/>
              <a:buChar char="•"/>
            </a:pPr>
            <a:r>
              <a:rPr lang="en-GB" sz="2800">
                <a:latin typeface="Work Sans"/>
              </a:rPr>
              <a:t>where in school you are doing the survey</a:t>
            </a:r>
          </a:p>
          <a:p>
            <a:pPr marL="457200" indent="-457200">
              <a:buFont typeface="Arial"/>
              <a:buChar char="•"/>
            </a:pPr>
            <a:endParaRPr lang="en-GB" sz="2800">
              <a:latin typeface="Work Sans"/>
            </a:endParaRPr>
          </a:p>
          <a:p>
            <a:pPr marL="457200" indent="-457200">
              <a:buFont typeface="Arial"/>
              <a:buChar char="•"/>
            </a:pPr>
            <a:r>
              <a:rPr lang="en-GB" sz="2800">
                <a:latin typeface="Work Sans"/>
              </a:rPr>
              <a:t>the date and time</a:t>
            </a:r>
          </a:p>
        </p:txBody>
      </p:sp>
      <p:sp>
        <p:nvSpPr>
          <p:cNvPr id="4" name="Content Placeholder 3">
            <a:extLst>
              <a:ext uri="{FF2B5EF4-FFF2-40B4-BE49-F238E27FC236}">
                <a16:creationId xmlns:a16="http://schemas.microsoft.com/office/drawing/2014/main" id="{A364D831-E0FD-55B8-5BE1-32C50BB11B8A}"/>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36D9499D-5B04-8E6E-6C44-066BCC8F7AC5}"/>
              </a:ext>
            </a:extLst>
          </p:cNvPr>
          <p:cNvPicPr>
            <a:picLocks noChangeAspect="1"/>
          </p:cNvPicPr>
          <p:nvPr/>
        </p:nvPicPr>
        <p:blipFill>
          <a:blip r:embed="rId3"/>
          <a:srcRect r="1662"/>
          <a:stretch>
            <a:fillRect/>
          </a:stretch>
        </p:blipFill>
        <p:spPr>
          <a:xfrm>
            <a:off x="6215569" y="2154849"/>
            <a:ext cx="5334747" cy="2784483"/>
          </a:xfrm>
          <a:prstGeom prst="rect">
            <a:avLst/>
          </a:prstGeom>
        </p:spPr>
      </p:pic>
    </p:spTree>
    <p:extLst>
      <p:ext uri="{BB962C8B-B14F-4D97-AF65-F5344CB8AC3E}">
        <p14:creationId xmlns:p14="http://schemas.microsoft.com/office/powerpoint/2010/main" val="297849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7EDA-C319-D81B-9810-58F975C27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68C36-1634-3DC6-CB10-DCF8FDA477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B75804-152C-5856-AE19-B8C2BA03B22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6294916" y="1402680"/>
            <a:ext cx="5224272" cy="3919728"/>
          </a:xfrm>
        </p:spPr>
      </p:pic>
      <p:sp>
        <p:nvSpPr>
          <p:cNvPr id="4" name="Content Placeholder 3">
            <a:extLst>
              <a:ext uri="{FF2B5EF4-FFF2-40B4-BE49-F238E27FC236}">
                <a16:creationId xmlns:a16="http://schemas.microsoft.com/office/drawing/2014/main" id="{3C03C95E-B561-635E-D8A7-101C4AB2721D}"/>
              </a:ext>
            </a:extLst>
          </p:cNvPr>
          <p:cNvSpPr>
            <a:spLocks noGrp="1"/>
          </p:cNvSpPr>
          <p:nvPr>
            <p:ph sz="quarter" idx="4"/>
          </p:nvPr>
        </p:nvSpPr>
        <p:spPr/>
        <p:txBody>
          <a:bodyPr/>
          <a:lstStyle/>
          <a:p>
            <a:endParaRPr lang="en-US"/>
          </a:p>
        </p:txBody>
      </p:sp>
      <p:sp>
        <p:nvSpPr>
          <p:cNvPr id="3" name="TextBox 2">
            <a:extLst>
              <a:ext uri="{FF2B5EF4-FFF2-40B4-BE49-F238E27FC236}">
                <a16:creationId xmlns:a16="http://schemas.microsoft.com/office/drawing/2014/main" id="{6A2C160E-FE9F-041A-56F4-4BE5FF732EF4}"/>
              </a:ext>
            </a:extLst>
          </p:cNvPr>
          <p:cNvSpPr txBox="1"/>
          <p:nvPr/>
        </p:nvSpPr>
        <p:spPr>
          <a:xfrm>
            <a:off x="639847" y="1146377"/>
            <a:ext cx="4718086" cy="3970318"/>
          </a:xfrm>
          <a:prstGeom prst="rect">
            <a:avLst/>
          </a:prstGeom>
          <a:noFill/>
        </p:spPr>
        <p:txBody>
          <a:bodyPr wrap="square" lIns="91440" tIns="45720" rIns="91440" bIns="45720" rtlCol="0" anchor="t">
            <a:spAutoFit/>
          </a:bodyPr>
          <a:lstStyle/>
          <a:p>
            <a:r>
              <a:rPr lang="en-GB" sz="2800">
                <a:latin typeface="Work Sans"/>
              </a:rPr>
              <a:t>You will then:</a:t>
            </a:r>
            <a:endParaRPr lang="en-US">
              <a:ea typeface="Calibri" panose="020F0502020204030204"/>
              <a:cs typeface="Calibri" panose="020F0502020204030204"/>
            </a:endParaRPr>
          </a:p>
          <a:p>
            <a:endParaRPr lang="en-GB" sz="2800">
              <a:latin typeface="Work Sans"/>
            </a:endParaRPr>
          </a:p>
          <a:p>
            <a:pPr marL="457200" indent="-457200">
              <a:buFont typeface="Arial"/>
              <a:buChar char="•"/>
            </a:pPr>
            <a:r>
              <a:rPr lang="en-GB" sz="2800">
                <a:latin typeface="Work Sans"/>
              </a:rPr>
              <a:t>take a photo of your quadrat from above and from the side</a:t>
            </a:r>
          </a:p>
          <a:p>
            <a:pPr marL="457200" indent="-457200">
              <a:buFont typeface="Arial"/>
              <a:buChar char="•"/>
            </a:pPr>
            <a:endParaRPr lang="en-GB" sz="2800">
              <a:latin typeface="Work Sans"/>
            </a:endParaRPr>
          </a:p>
          <a:p>
            <a:pPr marL="457200" indent="-457200">
              <a:buFont typeface="Arial"/>
              <a:buChar char="•"/>
            </a:pPr>
            <a:r>
              <a:rPr lang="en-GB" sz="2800">
                <a:latin typeface="Work Sans"/>
              </a:rPr>
              <a:t>measure the height of the tallest plant in your quadrat </a:t>
            </a:r>
          </a:p>
        </p:txBody>
      </p:sp>
    </p:spTree>
    <p:extLst>
      <p:ext uri="{BB962C8B-B14F-4D97-AF65-F5344CB8AC3E}">
        <p14:creationId xmlns:p14="http://schemas.microsoft.com/office/powerpoint/2010/main" val="20241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0ABD-0C3D-6F16-065D-4C409D348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18F7D-9600-A7C8-AC85-2E698DBC46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F65E13-B540-BCDB-85E3-FCBB5D2616C6}"/>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p:blipFill>
        <p:spPr>
          <a:xfrm>
            <a:off x="6622591" y="1468200"/>
            <a:ext cx="5224725" cy="3920068"/>
          </a:xfrm>
        </p:spPr>
      </p:pic>
      <p:sp>
        <p:nvSpPr>
          <p:cNvPr id="4" name="Content Placeholder 3">
            <a:extLst>
              <a:ext uri="{FF2B5EF4-FFF2-40B4-BE49-F238E27FC236}">
                <a16:creationId xmlns:a16="http://schemas.microsoft.com/office/drawing/2014/main" id="{DD50D04E-F974-EDEB-1E05-6D112521A56D}"/>
              </a:ext>
            </a:extLst>
          </p:cNvPr>
          <p:cNvSpPr>
            <a:spLocks noGrp="1"/>
          </p:cNvSpPr>
          <p:nvPr>
            <p:ph idx="10"/>
          </p:nvPr>
        </p:nvSpPr>
        <p:spPr>
          <a:xfrm>
            <a:off x="6779905" y="5552882"/>
            <a:ext cx="5407656" cy="548954"/>
          </a:xfrm>
        </p:spPr>
        <p:txBody>
          <a:bodyPr vert="horz" lIns="91440" tIns="45720" rIns="91440" bIns="45720" rtlCol="0" anchor="t">
            <a:normAutofit/>
          </a:bodyPr>
          <a:lstStyle/>
          <a:p>
            <a:pPr marL="0" indent="0">
              <a:buNone/>
            </a:pPr>
            <a:r>
              <a:rPr lang="en-GB" sz="2800">
                <a:latin typeface="Work Sans"/>
              </a:rPr>
              <a:t>Dead leaves do not count!</a:t>
            </a:r>
            <a:endParaRPr lang="en-US">
              <a:latin typeface="Work Sans"/>
            </a:endParaRPr>
          </a:p>
        </p:txBody>
      </p:sp>
      <p:sp>
        <p:nvSpPr>
          <p:cNvPr id="3" name="TextBox 2">
            <a:extLst>
              <a:ext uri="{FF2B5EF4-FFF2-40B4-BE49-F238E27FC236}">
                <a16:creationId xmlns:a16="http://schemas.microsoft.com/office/drawing/2014/main" id="{4F4286E6-8698-0D23-8674-FB14AF2579DC}"/>
              </a:ext>
            </a:extLst>
          </p:cNvPr>
          <p:cNvSpPr txBox="1"/>
          <p:nvPr/>
        </p:nvSpPr>
        <p:spPr>
          <a:xfrm>
            <a:off x="512231" y="468726"/>
            <a:ext cx="6109843" cy="5262979"/>
          </a:xfrm>
          <a:prstGeom prst="rect">
            <a:avLst/>
          </a:prstGeom>
          <a:noFill/>
        </p:spPr>
        <p:txBody>
          <a:bodyPr wrap="square" lIns="91440" tIns="45720" rIns="91440" bIns="45720" rtlCol="0" anchor="t">
            <a:spAutoFit/>
          </a:bodyPr>
          <a:lstStyle/>
          <a:p>
            <a:r>
              <a:rPr lang="en-GB" sz="2800">
                <a:latin typeface="Work Sans"/>
              </a:rPr>
              <a:t>You will then:</a:t>
            </a:r>
            <a:endParaRPr lang="en-US"/>
          </a:p>
          <a:p>
            <a:endParaRPr lang="en-GB" sz="2800">
              <a:latin typeface="Work Sans"/>
            </a:endParaRPr>
          </a:p>
          <a:p>
            <a:pPr marL="457200" indent="-457200">
              <a:buFont typeface="Arial"/>
              <a:buChar char="•"/>
            </a:pPr>
            <a:r>
              <a:rPr lang="en-GB" sz="2800">
                <a:latin typeface="Work Sans"/>
              </a:rPr>
              <a:t>count how many different types of plant are </a:t>
            </a:r>
            <a:r>
              <a:rPr lang="en-GB" sz="2800" b="1">
                <a:latin typeface="Work Sans"/>
              </a:rPr>
              <a:t>living </a:t>
            </a:r>
            <a:r>
              <a:rPr lang="en-GB" sz="2800">
                <a:latin typeface="Work Sans"/>
              </a:rPr>
              <a:t>inside your quadrat</a:t>
            </a:r>
            <a:endParaRPr lang="en-GB">
              <a:ea typeface="Calibri"/>
              <a:cs typeface="Calibri"/>
            </a:endParaRPr>
          </a:p>
          <a:p>
            <a:pPr marL="457200" indent="-457200">
              <a:buFont typeface="Arial"/>
              <a:buChar char="•"/>
            </a:pPr>
            <a:endParaRPr lang="en-GB" sz="2800">
              <a:latin typeface="Work Sans" pitchFamily="2" charset="0"/>
            </a:endParaRPr>
          </a:p>
          <a:p>
            <a:pPr marL="457200" indent="-457200">
              <a:buFont typeface="Arial"/>
              <a:buChar char="•"/>
            </a:pPr>
            <a:r>
              <a:rPr lang="en-GB" sz="2800">
                <a:latin typeface="Work Sans"/>
              </a:rPr>
              <a:t>pick a leaf from each type of </a:t>
            </a:r>
            <a:r>
              <a:rPr lang="en-GB" sz="2800" b="1">
                <a:latin typeface="Work Sans"/>
              </a:rPr>
              <a:t>living</a:t>
            </a:r>
            <a:r>
              <a:rPr lang="en-GB" sz="2800">
                <a:latin typeface="Work Sans"/>
              </a:rPr>
              <a:t> plant. Put them on a piece of paper and take a photo.</a:t>
            </a:r>
          </a:p>
          <a:p>
            <a:endParaRPr lang="en-GB" sz="2800">
              <a:latin typeface="Work Sans" pitchFamily="2" charset="0"/>
            </a:endParaRPr>
          </a:p>
          <a:p>
            <a:endParaRPr lang="en-GB" sz="2800">
              <a:latin typeface="Work Sans"/>
            </a:endParaRPr>
          </a:p>
        </p:txBody>
      </p:sp>
    </p:spTree>
    <p:extLst>
      <p:ext uri="{BB962C8B-B14F-4D97-AF65-F5344CB8AC3E}">
        <p14:creationId xmlns:p14="http://schemas.microsoft.com/office/powerpoint/2010/main" val="420616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lant&#10;&#10;AI-generated content may be incorrect.">
            <a:extLst>
              <a:ext uri="{FF2B5EF4-FFF2-40B4-BE49-F238E27FC236}">
                <a16:creationId xmlns:a16="http://schemas.microsoft.com/office/drawing/2014/main" id="{F5FB14E0-53F0-70F9-6ABA-C25704767358}"/>
              </a:ext>
            </a:extLst>
          </p:cNvPr>
          <p:cNvPicPr>
            <a:picLocks noChangeAspect="1"/>
          </p:cNvPicPr>
          <p:nvPr/>
        </p:nvPicPr>
        <p:blipFill>
          <a:blip r:embed="rId3"/>
          <a:stretch>
            <a:fillRect/>
          </a:stretch>
        </p:blipFill>
        <p:spPr>
          <a:xfrm>
            <a:off x="5957052" y="136379"/>
            <a:ext cx="2850357" cy="4014788"/>
          </a:xfrm>
          <a:prstGeom prst="rect">
            <a:avLst/>
          </a:prstGeom>
        </p:spPr>
      </p:pic>
      <p:sp>
        <p:nvSpPr>
          <p:cNvPr id="2" name="Title 1">
            <a:extLst>
              <a:ext uri="{FF2B5EF4-FFF2-40B4-BE49-F238E27FC236}">
                <a16:creationId xmlns:a16="http://schemas.microsoft.com/office/drawing/2014/main" id="{6B2BF892-A236-B1C5-6AC6-1A13C151AE56}"/>
              </a:ext>
            </a:extLst>
          </p:cNvPr>
          <p:cNvSpPr>
            <a:spLocks noGrp="1"/>
          </p:cNvSpPr>
          <p:nvPr>
            <p:ph type="title"/>
          </p:nvPr>
        </p:nvSpPr>
        <p:spPr/>
        <p:txBody>
          <a:bodyPr/>
          <a:lstStyle/>
          <a:p>
            <a:r>
              <a:rPr lang="en-US">
                <a:latin typeface="Work Sans"/>
              </a:rPr>
              <a:t>Part 2</a:t>
            </a:r>
            <a:endParaRPr lang="en-US"/>
          </a:p>
        </p:txBody>
      </p:sp>
      <p:sp>
        <p:nvSpPr>
          <p:cNvPr id="3" name="Content Placeholder 2">
            <a:extLst>
              <a:ext uri="{FF2B5EF4-FFF2-40B4-BE49-F238E27FC236}">
                <a16:creationId xmlns:a16="http://schemas.microsoft.com/office/drawing/2014/main" id="{478CCCF1-D509-56F6-344D-C255AC3ED7C2}"/>
              </a:ext>
            </a:extLst>
          </p:cNvPr>
          <p:cNvSpPr>
            <a:spLocks noGrp="1"/>
          </p:cNvSpPr>
          <p:nvPr>
            <p:ph idx="1"/>
          </p:nvPr>
        </p:nvSpPr>
        <p:spPr>
          <a:xfrm>
            <a:off x="551145" y="1192385"/>
            <a:ext cx="5544855" cy="4498475"/>
          </a:xfrm>
        </p:spPr>
        <p:txBody>
          <a:bodyPr vert="horz" lIns="91440" tIns="45720" rIns="91440" bIns="45720" rtlCol="0" anchor="t">
            <a:noAutofit/>
          </a:bodyPr>
          <a:lstStyle/>
          <a:p>
            <a:pPr marL="0" indent="0">
              <a:buNone/>
            </a:pPr>
            <a:r>
              <a:rPr lang="en-US">
                <a:latin typeface="Work Sans"/>
              </a:rPr>
              <a:t>You will:</a:t>
            </a:r>
            <a:endParaRPr lang="en-US"/>
          </a:p>
          <a:p>
            <a:r>
              <a:rPr lang="en-US">
                <a:latin typeface="Work Sans"/>
              </a:rPr>
              <a:t>look for different indicator plants inside your quadrat</a:t>
            </a:r>
            <a:endParaRPr lang="en-US"/>
          </a:p>
          <a:p>
            <a:pPr marL="0" indent="0">
              <a:buNone/>
            </a:pPr>
            <a:endParaRPr lang="en-US">
              <a:latin typeface="Work Sans"/>
            </a:endParaRPr>
          </a:p>
          <a:p>
            <a:r>
              <a:rPr lang="en-US">
                <a:latin typeface="Work Sans"/>
              </a:rPr>
              <a:t>for each indicator, write whether you find them in your quadrat or not</a:t>
            </a:r>
            <a:endParaRPr lang="en-US"/>
          </a:p>
          <a:p>
            <a:endParaRPr lang="en-US">
              <a:latin typeface="Work Sans"/>
            </a:endParaRPr>
          </a:p>
          <a:p>
            <a:r>
              <a:rPr lang="en-US">
                <a:latin typeface="Work Sans"/>
              </a:rPr>
              <a:t>for each one you find write the percentage of the space inside the quadrat that it covers</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20A62E64-BD88-09DA-45DA-5A4D08A124CB}"/>
              </a:ext>
            </a:extLst>
          </p:cNvPr>
          <p:cNvPicPr>
            <a:picLocks noChangeAspect="1"/>
          </p:cNvPicPr>
          <p:nvPr/>
        </p:nvPicPr>
        <p:blipFill>
          <a:blip r:embed="rId4"/>
          <a:stretch>
            <a:fillRect/>
          </a:stretch>
        </p:blipFill>
        <p:spPr>
          <a:xfrm>
            <a:off x="7667004" y="3555532"/>
            <a:ext cx="4220196" cy="2982151"/>
          </a:xfrm>
          <a:prstGeom prst="rect">
            <a:avLst/>
          </a:prstGeom>
        </p:spPr>
      </p:pic>
    </p:spTree>
    <p:extLst>
      <p:ext uri="{BB962C8B-B14F-4D97-AF65-F5344CB8AC3E}">
        <p14:creationId xmlns:p14="http://schemas.microsoft.com/office/powerpoint/2010/main" val="2738034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BFC8-DE9B-CA0B-B9DA-4199E2819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51E0C-47B1-5E62-25D8-6D17F6C04E2F}"/>
              </a:ext>
            </a:extLst>
          </p:cNvPr>
          <p:cNvSpPr>
            <a:spLocks noGrp="1"/>
          </p:cNvSpPr>
          <p:nvPr>
            <p:ph type="ctrTitle"/>
          </p:nvPr>
        </p:nvSpPr>
        <p:spPr>
          <a:xfrm>
            <a:off x="1647938" y="1844837"/>
            <a:ext cx="8896124" cy="2387600"/>
          </a:xfrm>
        </p:spPr>
        <p:txBody>
          <a:bodyPr>
            <a:normAutofit/>
          </a:bodyPr>
          <a:lstStyle/>
          <a:p>
            <a:r>
              <a:rPr lang="en-GB">
                <a:latin typeface="Work Sans"/>
              </a:rPr>
              <a:t>What indicators are we looking for?</a:t>
            </a:r>
            <a:endParaRPr lang="en-GB"/>
          </a:p>
        </p:txBody>
      </p:sp>
    </p:spTree>
    <p:extLst>
      <p:ext uri="{BB962C8B-B14F-4D97-AF65-F5344CB8AC3E}">
        <p14:creationId xmlns:p14="http://schemas.microsoft.com/office/powerpoint/2010/main" val="126130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A drawing of a plant with roots&#10;&#10;AI-generated content may be incorrect.">
            <a:extLst>
              <a:ext uri="{FF2B5EF4-FFF2-40B4-BE49-F238E27FC236}">
                <a16:creationId xmlns:a16="http://schemas.microsoft.com/office/drawing/2014/main" id="{149CEECC-14CD-66C1-A56E-2B87E50A48B0}"/>
              </a:ext>
            </a:extLst>
          </p:cNvPr>
          <p:cNvPicPr>
            <a:picLocks noChangeAspect="1"/>
          </p:cNvPicPr>
          <p:nvPr/>
        </p:nvPicPr>
        <p:blipFill>
          <a:blip r:embed="rId2"/>
          <a:srcRect t="84" r="5418" b="2335"/>
          <a:stretch>
            <a:fillRect/>
          </a:stretch>
        </p:blipFill>
        <p:spPr>
          <a:xfrm>
            <a:off x="5772366" y="3513760"/>
            <a:ext cx="2239397" cy="2984724"/>
          </a:xfrm>
          <a:prstGeom prst="rect">
            <a:avLst/>
          </a:prstGeom>
        </p:spPr>
      </p:pic>
      <p:sp>
        <p:nvSpPr>
          <p:cNvPr id="2" name="Title 1">
            <a:extLst>
              <a:ext uri="{FF2B5EF4-FFF2-40B4-BE49-F238E27FC236}">
                <a16:creationId xmlns:a16="http://schemas.microsoft.com/office/drawing/2014/main" id="{4A193391-2F0E-EBFE-9E98-384FC91BFC4A}"/>
              </a:ext>
            </a:extLst>
          </p:cNvPr>
          <p:cNvSpPr>
            <a:spLocks noGrp="1"/>
          </p:cNvSpPr>
          <p:nvPr>
            <p:ph type="title"/>
          </p:nvPr>
        </p:nvSpPr>
        <p:spPr>
          <a:xfrm>
            <a:off x="365530" y="365126"/>
            <a:ext cx="10802655" cy="824848"/>
          </a:xfrm>
        </p:spPr>
        <p:txBody>
          <a:bodyPr/>
          <a:lstStyle/>
          <a:p>
            <a:r>
              <a:rPr lang="en-US">
                <a:latin typeface="Work Sans"/>
              </a:rPr>
              <a:t>Grasses </a:t>
            </a:r>
            <a:endParaRPr lang="en-US"/>
          </a:p>
        </p:txBody>
      </p:sp>
      <p:pic>
        <p:nvPicPr>
          <p:cNvPr id="5" name="Content Placeholder 4" descr="Close up of grass in the sun&#10;&#10;AI-generated content may be incorrect.">
            <a:extLst>
              <a:ext uri="{FF2B5EF4-FFF2-40B4-BE49-F238E27FC236}">
                <a16:creationId xmlns:a16="http://schemas.microsoft.com/office/drawing/2014/main" id="{EDC483D1-7C3B-797B-A94A-E667F1AC08FB}"/>
              </a:ext>
            </a:extLst>
          </p:cNvPr>
          <p:cNvPicPr>
            <a:picLocks noGrp="1" noChangeAspect="1"/>
          </p:cNvPicPr>
          <p:nvPr>
            <p:ph idx="1"/>
          </p:nvPr>
        </p:nvPicPr>
        <p:blipFill>
          <a:blip r:embed="rId3"/>
          <a:stretch>
            <a:fillRect/>
          </a:stretch>
        </p:blipFill>
        <p:spPr>
          <a:xfrm>
            <a:off x="3551215" y="995053"/>
            <a:ext cx="2940924" cy="3813791"/>
          </a:xfrm>
          <a:prstGeom prst="rect">
            <a:avLst/>
          </a:prstGeom>
        </p:spPr>
      </p:pic>
      <p:sp>
        <p:nvSpPr>
          <p:cNvPr id="4" name="Content Placeholder 3">
            <a:extLst>
              <a:ext uri="{FF2B5EF4-FFF2-40B4-BE49-F238E27FC236}">
                <a16:creationId xmlns:a16="http://schemas.microsoft.com/office/drawing/2014/main" id="{1E7CF9A4-76B7-1EAD-75B7-152CBB60046C}"/>
              </a:ext>
            </a:extLst>
          </p:cNvPr>
          <p:cNvSpPr>
            <a:spLocks noGrp="1"/>
          </p:cNvSpPr>
          <p:nvPr>
            <p:ph idx="10"/>
          </p:nvPr>
        </p:nvSpPr>
        <p:spPr>
          <a:xfrm>
            <a:off x="359839" y="1491330"/>
            <a:ext cx="3397406" cy="4518013"/>
          </a:xfrm>
        </p:spPr>
        <p:txBody>
          <a:bodyPr vert="horz" lIns="91440" tIns="45720" rIns="91440" bIns="45720" rtlCol="0" anchor="t">
            <a:normAutofit/>
          </a:bodyPr>
          <a:lstStyle/>
          <a:p>
            <a:pPr marL="0" indent="0">
              <a:buNone/>
            </a:pPr>
            <a:r>
              <a:rPr lang="en-US" sz="2000" b="1">
                <a:latin typeface="Work Sans"/>
              </a:rPr>
              <a:t>Fun fact</a:t>
            </a:r>
            <a:endParaRPr lang="en-US" sz="2000">
              <a:latin typeface="Work Sans"/>
            </a:endParaRPr>
          </a:p>
          <a:p>
            <a:pPr marL="0" indent="0">
              <a:buNone/>
            </a:pPr>
            <a:endParaRPr lang="en-US">
              <a:latin typeface="Work Sans"/>
            </a:endParaRPr>
          </a:p>
          <a:p>
            <a:pPr marL="0" indent="0">
              <a:buNone/>
            </a:pPr>
            <a:r>
              <a:rPr lang="en-US" sz="2000">
                <a:latin typeface="Work Sans"/>
              </a:rPr>
              <a:t>Many grasses are wind pollinated. This means that their pollen is carried and spread by wind.</a:t>
            </a:r>
          </a:p>
        </p:txBody>
      </p:sp>
      <p:sp>
        <p:nvSpPr>
          <p:cNvPr id="7" name="Content Placeholder 9">
            <a:extLst>
              <a:ext uri="{FF2B5EF4-FFF2-40B4-BE49-F238E27FC236}">
                <a16:creationId xmlns:a16="http://schemas.microsoft.com/office/drawing/2014/main" id="{132A144E-DEBE-ECBB-6F2F-5AA3CAC567EA}"/>
              </a:ext>
            </a:extLst>
          </p:cNvPr>
          <p:cNvSpPr txBox="1">
            <a:spLocks/>
          </p:cNvSpPr>
          <p:nvPr/>
        </p:nvSpPr>
        <p:spPr>
          <a:xfrm>
            <a:off x="8000261" y="995967"/>
            <a:ext cx="4077419" cy="5661012"/>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caterpillars of the Small skipper butterfly feed almost exclusively on a few different grasses.</a:t>
            </a:r>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a:p>
            <a:pPr marL="0" indent="0">
              <a:lnSpc>
                <a:spcPct val="100000"/>
              </a:lnSpc>
              <a:spcBef>
                <a:spcPts val="0"/>
              </a:spcBef>
              <a:buNone/>
            </a:pPr>
            <a:endParaRPr lang="en-US" sz="1800" i="1">
              <a:latin typeface="Work Sans"/>
            </a:endParaRPr>
          </a:p>
        </p:txBody>
      </p:sp>
      <p:pic>
        <p:nvPicPr>
          <p:cNvPr id="3" name="Picture 2" descr="A close up of a bug on a leaf&#10;&#10;AI-generated content may be incorrect.">
            <a:extLst>
              <a:ext uri="{FF2B5EF4-FFF2-40B4-BE49-F238E27FC236}">
                <a16:creationId xmlns:a16="http://schemas.microsoft.com/office/drawing/2014/main" id="{A5190706-82DC-D55A-CC68-7C4C2AAD1139}"/>
              </a:ext>
            </a:extLst>
          </p:cNvPr>
          <p:cNvPicPr>
            <a:picLocks noChangeAspect="1"/>
          </p:cNvPicPr>
          <p:nvPr/>
        </p:nvPicPr>
        <p:blipFill>
          <a:blip r:embed="rId4"/>
          <a:stretch>
            <a:fillRect/>
          </a:stretch>
        </p:blipFill>
        <p:spPr>
          <a:xfrm>
            <a:off x="8338309" y="3109222"/>
            <a:ext cx="3400425" cy="3400425"/>
          </a:xfrm>
          <a:prstGeom prst="rect">
            <a:avLst/>
          </a:prstGeom>
        </p:spPr>
      </p:pic>
    </p:spTree>
    <p:extLst>
      <p:ext uri="{BB962C8B-B14F-4D97-AF65-F5344CB8AC3E}">
        <p14:creationId xmlns:p14="http://schemas.microsoft.com/office/powerpoint/2010/main" val="361913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6A9-90D3-0CE4-D8F5-E91AE66BBB0D}"/>
              </a:ext>
            </a:extLst>
          </p:cNvPr>
          <p:cNvSpPr>
            <a:spLocks noGrp="1"/>
          </p:cNvSpPr>
          <p:nvPr>
            <p:ph type="title"/>
          </p:nvPr>
        </p:nvSpPr>
        <p:spPr/>
        <p:txBody>
          <a:bodyPr/>
          <a:lstStyle/>
          <a:p>
            <a:r>
              <a:rPr lang="en-GB">
                <a:latin typeface="Work Sans"/>
              </a:rPr>
              <a:t>Key vocabulary</a:t>
            </a:r>
            <a:endParaRPr lang="en-US">
              <a:latin typeface="Work Sans"/>
            </a:endParaRPr>
          </a:p>
        </p:txBody>
      </p:sp>
      <p:sp>
        <p:nvSpPr>
          <p:cNvPr id="3" name="Content Placeholder 2">
            <a:extLst>
              <a:ext uri="{FF2B5EF4-FFF2-40B4-BE49-F238E27FC236}">
                <a16:creationId xmlns:a16="http://schemas.microsoft.com/office/drawing/2014/main" id="{FB1B455C-47A8-8DD8-5771-A7FEFFFCFC70}"/>
              </a:ext>
            </a:extLst>
          </p:cNvPr>
          <p:cNvSpPr>
            <a:spLocks noGrp="1"/>
          </p:cNvSpPr>
          <p:nvPr>
            <p:ph idx="1"/>
          </p:nvPr>
        </p:nvSpPr>
        <p:spPr>
          <a:xfrm>
            <a:off x="551146" y="1710685"/>
            <a:ext cx="11235346" cy="4466278"/>
          </a:xfrm>
        </p:spPr>
        <p:txBody>
          <a:bodyPr vert="horz" lIns="91440" tIns="45720" rIns="91440" bIns="45720" rtlCol="0" anchor="t">
            <a:normAutofit/>
          </a:bodyPr>
          <a:lstStyle/>
          <a:p>
            <a:pPr marL="0" indent="0">
              <a:buNone/>
            </a:pPr>
            <a:endParaRPr lang="en-US"/>
          </a:p>
          <a:p>
            <a:endParaRPr lang="en-US"/>
          </a:p>
        </p:txBody>
      </p:sp>
      <p:graphicFrame>
        <p:nvGraphicFramePr>
          <p:cNvPr id="6" name="Table 5">
            <a:extLst>
              <a:ext uri="{FF2B5EF4-FFF2-40B4-BE49-F238E27FC236}">
                <a16:creationId xmlns:a16="http://schemas.microsoft.com/office/drawing/2014/main" id="{2717A4CD-339F-F4E7-4007-19474255C2CD}"/>
              </a:ext>
            </a:extLst>
          </p:cNvPr>
          <p:cNvGraphicFramePr>
            <a:graphicFrameLocks noGrp="1"/>
          </p:cNvGraphicFramePr>
          <p:nvPr>
            <p:extLst>
              <p:ext uri="{D42A27DB-BD31-4B8C-83A1-F6EECF244321}">
                <p14:modId xmlns:p14="http://schemas.microsoft.com/office/powerpoint/2010/main" val="2226629453"/>
              </p:ext>
            </p:extLst>
          </p:nvPr>
        </p:nvGraphicFramePr>
        <p:xfrm>
          <a:off x="600075" y="1948300"/>
          <a:ext cx="10991850" cy="3948531"/>
        </p:xfrm>
        <a:graphic>
          <a:graphicData uri="http://schemas.openxmlformats.org/drawingml/2006/table">
            <a:tbl>
              <a:tblPr bandRow="1">
                <a:tableStyleId>{5C22544A-7EE6-4342-B048-85BDC9FD1C3A}</a:tableStyleId>
              </a:tblPr>
              <a:tblGrid>
                <a:gridCol w="2275180">
                  <a:extLst>
                    <a:ext uri="{9D8B030D-6E8A-4147-A177-3AD203B41FA5}">
                      <a16:colId xmlns:a16="http://schemas.microsoft.com/office/drawing/2014/main" val="797646551"/>
                    </a:ext>
                  </a:extLst>
                </a:gridCol>
                <a:gridCol w="8716670">
                  <a:extLst>
                    <a:ext uri="{9D8B030D-6E8A-4147-A177-3AD203B41FA5}">
                      <a16:colId xmlns:a16="http://schemas.microsoft.com/office/drawing/2014/main" val="777315653"/>
                    </a:ext>
                  </a:extLst>
                </a:gridCol>
              </a:tblGrid>
              <a:tr h="987133">
                <a:tc>
                  <a:txBody>
                    <a:bodyPr/>
                    <a:lstStyle/>
                    <a:p>
                      <a:pPr algn="l" rtl="0" fontAlgn="base">
                        <a:lnSpc>
                          <a:spcPts val="2100"/>
                        </a:lnSpc>
                        <a:buNone/>
                      </a:pPr>
                      <a:r>
                        <a:rPr lang="en-GB" sz="2400" b="1" i="0" u="none" strike="noStrike">
                          <a:solidFill>
                            <a:srgbClr val="132F1D"/>
                          </a:solidFill>
                          <a:effectLst/>
                          <a:latin typeface="Work Sans" pitchFamily="2" charset="0"/>
                        </a:rPr>
                        <a:t>Habitat</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u="none" strike="noStrike">
                          <a:solidFill>
                            <a:srgbClr val="132F1D"/>
                          </a:solidFill>
                          <a:effectLst/>
                          <a:latin typeface="Work Sans" pitchFamily="2" charset="0"/>
                        </a:rPr>
                        <a:t>The place where an animal, plant or other organism lives</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2197380"/>
                  </a:ext>
                </a:extLst>
              </a:tr>
              <a:tr h="987133">
                <a:tc>
                  <a:txBody>
                    <a:bodyPr/>
                    <a:lstStyle/>
                    <a:p>
                      <a:pPr algn="l" rtl="0" fontAlgn="base">
                        <a:lnSpc>
                          <a:spcPts val="2100"/>
                        </a:lnSpc>
                        <a:buNone/>
                      </a:pPr>
                      <a:r>
                        <a:rPr lang="en-GB" sz="2400" b="1" i="0">
                          <a:solidFill>
                            <a:srgbClr val="132F1D"/>
                          </a:solidFill>
                          <a:effectLst/>
                          <a:latin typeface="Work Sans" pitchFamily="2" charset="0"/>
                        </a:rPr>
                        <a:t>Quadrat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a:solidFill>
                            <a:srgbClr val="132F1D"/>
                          </a:solidFill>
                          <a:effectLst/>
                          <a:latin typeface="Work Sans" pitchFamily="2" charset="0"/>
                        </a:rPr>
                        <a:t>A frame which gives us our area to survey</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20266392"/>
                  </a:ext>
                </a:extLst>
              </a:tr>
              <a:tr h="987133">
                <a:tc>
                  <a:txBody>
                    <a:bodyPr/>
                    <a:lstStyle/>
                    <a:p>
                      <a:pPr algn="l" rtl="0" fontAlgn="base">
                        <a:lnSpc>
                          <a:spcPts val="2100"/>
                        </a:lnSpc>
                        <a:buNone/>
                      </a:pPr>
                      <a:r>
                        <a:rPr lang="en-GB" sz="2400" b="1" i="0">
                          <a:solidFill>
                            <a:srgbClr val="132F1D"/>
                          </a:solidFill>
                          <a:effectLst/>
                          <a:latin typeface="Work Sans" pitchFamily="2" charset="0"/>
                        </a:rPr>
                        <a:t>Indicator plant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ts val="2100"/>
                        </a:lnSpc>
                        <a:buNone/>
                      </a:pPr>
                      <a:r>
                        <a:rPr lang="en-GB" sz="2400" b="0" i="0">
                          <a:solidFill>
                            <a:srgbClr val="132F1D"/>
                          </a:solidFill>
                          <a:effectLst/>
                          <a:latin typeface="Work Sans" pitchFamily="2" charset="0"/>
                        </a:rPr>
                        <a:t>A plant that tells us information about its environment depending on whether we find it or not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05605833"/>
                  </a:ext>
                </a:extLst>
              </a:tr>
              <a:tr h="987132">
                <a:tc>
                  <a:txBody>
                    <a:bodyPr/>
                    <a:lstStyle/>
                    <a:p>
                      <a:pPr lvl="0" algn="l">
                        <a:lnSpc>
                          <a:spcPts val="2100"/>
                        </a:lnSpc>
                        <a:buNone/>
                      </a:pPr>
                      <a:r>
                        <a:rPr lang="en-GB" sz="2400" b="1" i="0">
                          <a:solidFill>
                            <a:srgbClr val="132F1D"/>
                          </a:solidFill>
                          <a:effectLst/>
                          <a:latin typeface="Work Sans"/>
                        </a:rPr>
                        <a:t>Calcareous grassland</a:t>
                      </a:r>
                    </a:p>
                  </a:txBody>
                  <a:tcPr marL="67056" marR="67056" marT="33527" marB="33527">
                    <a:lnL w="0">
                      <a:noFill/>
                    </a:lnL>
                    <a:lnR w="0">
                      <a:noFill/>
                    </a:lnR>
                    <a:lnT w="0">
                      <a:noFill/>
                    </a:lnT>
                    <a:lnB w="0">
                      <a:noFill/>
                    </a:lnB>
                    <a:noFill/>
                  </a:tcPr>
                </a:tc>
                <a:tc>
                  <a:txBody>
                    <a:bodyPr/>
                    <a:lstStyle/>
                    <a:p>
                      <a:pPr lvl="0" algn="l">
                        <a:lnSpc>
                          <a:spcPts val="2100"/>
                        </a:lnSpc>
                        <a:buNone/>
                      </a:pPr>
                      <a:r>
                        <a:rPr lang="en-GB" sz="2400" b="0" i="0">
                          <a:solidFill>
                            <a:srgbClr val="132F1D"/>
                          </a:solidFill>
                          <a:effectLst/>
                          <a:latin typeface="Work Sans"/>
                        </a:rPr>
                        <a:t>Grassland growing on alkaline soils derived from limestone or chalk bedrock</a:t>
                      </a:r>
                    </a:p>
                  </a:txBody>
                  <a:tcPr marL="67056" marR="67056" marT="33527" marB="33527">
                    <a:lnL w="0">
                      <a:noFill/>
                    </a:lnL>
                    <a:lnR w="0">
                      <a:noFill/>
                    </a:lnR>
                    <a:lnT w="0">
                      <a:noFill/>
                    </a:lnT>
                    <a:lnB w="0">
                      <a:noFill/>
                    </a:lnB>
                    <a:noFill/>
                  </a:tcPr>
                </a:tc>
                <a:extLst>
                  <a:ext uri="{0D108BD9-81ED-4DB2-BD59-A6C34878D82A}">
                    <a16:rowId xmlns:a16="http://schemas.microsoft.com/office/drawing/2014/main" val="2308671570"/>
                  </a:ext>
                </a:extLst>
              </a:tr>
            </a:tbl>
          </a:graphicData>
        </a:graphic>
      </p:graphicFrame>
    </p:spTree>
    <p:extLst>
      <p:ext uri="{BB962C8B-B14F-4D97-AF65-F5344CB8AC3E}">
        <p14:creationId xmlns:p14="http://schemas.microsoft.com/office/powerpoint/2010/main" val="163190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drawing of clovers&#10;&#10;AI-generated content may be incorrect.">
            <a:extLst>
              <a:ext uri="{FF2B5EF4-FFF2-40B4-BE49-F238E27FC236}">
                <a16:creationId xmlns:a16="http://schemas.microsoft.com/office/drawing/2014/main" id="{39A3F7CE-0591-FB7D-CE7B-06BCC1BA3249}"/>
              </a:ext>
            </a:extLst>
          </p:cNvPr>
          <p:cNvPicPr>
            <a:picLocks noChangeAspect="1"/>
          </p:cNvPicPr>
          <p:nvPr/>
        </p:nvPicPr>
        <p:blipFill>
          <a:blip r:embed="rId2"/>
          <a:srcRect l="86" r="3284" b="6668"/>
          <a:stretch>
            <a:fillRect/>
          </a:stretch>
        </p:blipFill>
        <p:spPr>
          <a:xfrm>
            <a:off x="2587538" y="4348861"/>
            <a:ext cx="2394771" cy="2142014"/>
          </a:xfrm>
          <a:prstGeom prst="rect">
            <a:avLst/>
          </a:prstGeom>
        </p:spPr>
      </p:pic>
      <p:sp>
        <p:nvSpPr>
          <p:cNvPr id="2" name="Title 1">
            <a:extLst>
              <a:ext uri="{FF2B5EF4-FFF2-40B4-BE49-F238E27FC236}">
                <a16:creationId xmlns:a16="http://schemas.microsoft.com/office/drawing/2014/main" id="{5EF5C50E-1B68-3FA4-2077-47C9B4689C8D}"/>
              </a:ext>
            </a:extLst>
          </p:cNvPr>
          <p:cNvSpPr>
            <a:spLocks noGrp="1"/>
          </p:cNvSpPr>
          <p:nvPr>
            <p:ph type="title"/>
          </p:nvPr>
        </p:nvSpPr>
        <p:spPr>
          <a:xfrm>
            <a:off x="297145" y="365126"/>
            <a:ext cx="10802655" cy="824848"/>
          </a:xfrm>
        </p:spPr>
        <p:txBody>
          <a:bodyPr/>
          <a:lstStyle/>
          <a:p>
            <a:r>
              <a:rPr lang="en-US">
                <a:latin typeface="Work Sans"/>
              </a:rPr>
              <a:t>Clovers and their relatives</a:t>
            </a:r>
            <a:endParaRPr lang="en-US"/>
          </a:p>
        </p:txBody>
      </p:sp>
      <p:pic>
        <p:nvPicPr>
          <p:cNvPr id="7" name="Content Placeholder 6" descr="A close up of a four leaf clover&#10;&#10;AI-generated content may be incorrect.">
            <a:extLst>
              <a:ext uri="{FF2B5EF4-FFF2-40B4-BE49-F238E27FC236}">
                <a16:creationId xmlns:a16="http://schemas.microsoft.com/office/drawing/2014/main" id="{ED1FBB62-76AE-1671-4344-7840A92739A9}"/>
              </a:ext>
            </a:extLst>
          </p:cNvPr>
          <p:cNvPicPr>
            <a:picLocks noGrp="1" noChangeAspect="1"/>
          </p:cNvPicPr>
          <p:nvPr>
            <p:ph idx="1"/>
          </p:nvPr>
        </p:nvPicPr>
        <p:blipFill>
          <a:blip r:embed="rId3"/>
          <a:stretch>
            <a:fillRect/>
          </a:stretch>
        </p:blipFill>
        <p:spPr>
          <a:xfrm>
            <a:off x="4336632" y="1715830"/>
            <a:ext cx="3895971" cy="2961161"/>
          </a:xfrm>
          <a:prstGeom prst="rect">
            <a:avLst/>
          </a:prstGeom>
        </p:spPr>
      </p:pic>
      <p:sp>
        <p:nvSpPr>
          <p:cNvPr id="10" name="Content Placeholder 9">
            <a:extLst>
              <a:ext uri="{FF2B5EF4-FFF2-40B4-BE49-F238E27FC236}">
                <a16:creationId xmlns:a16="http://schemas.microsoft.com/office/drawing/2014/main" id="{10DC36DC-1ECC-E18F-681C-6095EF1BE032}"/>
              </a:ext>
            </a:extLst>
          </p:cNvPr>
          <p:cNvSpPr>
            <a:spLocks noGrp="1"/>
          </p:cNvSpPr>
          <p:nvPr>
            <p:ph idx="10"/>
          </p:nvPr>
        </p:nvSpPr>
        <p:spPr>
          <a:xfrm>
            <a:off x="294984" y="1497914"/>
            <a:ext cx="4039882" cy="4473895"/>
          </a:xfrm>
        </p:spPr>
        <p:txBody>
          <a:bodyPr vert="horz" lIns="91440" tIns="45720" rIns="91440" bIns="45720" rtlCol="0" anchor="t">
            <a:normAutofit/>
          </a:bodyPr>
          <a:lstStyle/>
          <a:p>
            <a:pPr marL="0" indent="0">
              <a:lnSpc>
                <a:spcPct val="100000"/>
              </a:lnSpc>
              <a:spcBef>
                <a:spcPts val="0"/>
              </a:spcBef>
              <a:buNone/>
            </a:pPr>
            <a:r>
              <a:rPr lang="en-US" sz="2000" b="1">
                <a:latin typeface="Work Sans"/>
              </a:rPr>
              <a:t>Fun fact</a:t>
            </a:r>
          </a:p>
          <a:p>
            <a:pPr>
              <a:lnSpc>
                <a:spcPct val="100000"/>
              </a:lnSpc>
              <a:spcBef>
                <a:spcPts val="0"/>
              </a:spcBef>
            </a:pPr>
            <a:endParaRPr lang="en-US" sz="2000"/>
          </a:p>
          <a:p>
            <a:pPr marL="0" indent="0">
              <a:lnSpc>
                <a:spcPct val="100000"/>
              </a:lnSpc>
              <a:spcBef>
                <a:spcPts val="0"/>
              </a:spcBef>
              <a:buNone/>
            </a:pPr>
            <a:r>
              <a:rPr lang="en-US" sz="2000">
                <a:latin typeface="Work Sans"/>
              </a:rPr>
              <a:t>They increase the amount of nitrogen in the soil via nodules on their roots. These nodules house bacteria which take in nitrogen in the air and change it into forms plants can use.</a:t>
            </a:r>
          </a:p>
        </p:txBody>
      </p:sp>
      <p:pic>
        <p:nvPicPr>
          <p:cNvPr id="1026" name="Picture 2">
            <a:extLst>
              <a:ext uri="{FF2B5EF4-FFF2-40B4-BE49-F238E27FC236}">
                <a16:creationId xmlns:a16="http://schemas.microsoft.com/office/drawing/2014/main" id="{E48F75DF-B962-F109-93C2-C22DA3B391D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13447" b="7659"/>
          <a:stretch>
            <a:fillRect/>
          </a:stretch>
        </p:blipFill>
        <p:spPr bwMode="auto">
          <a:xfrm>
            <a:off x="9104449" y="4069849"/>
            <a:ext cx="2342295" cy="24424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9">
            <a:extLst>
              <a:ext uri="{FF2B5EF4-FFF2-40B4-BE49-F238E27FC236}">
                <a16:creationId xmlns:a16="http://schemas.microsoft.com/office/drawing/2014/main" id="{776F2929-55EA-7563-AFA1-F2D656831196}"/>
              </a:ext>
            </a:extLst>
          </p:cNvPr>
          <p:cNvSpPr txBox="1">
            <a:spLocks/>
          </p:cNvSpPr>
          <p:nvPr/>
        </p:nvSpPr>
        <p:spPr>
          <a:xfrm>
            <a:off x="8398866" y="1427481"/>
            <a:ext cx="3508921" cy="5284741"/>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Font typeface="Arial" panose="020B0604020202020204" pitchFamily="34" charset="0"/>
              <a:buNone/>
            </a:pPr>
            <a:r>
              <a:rPr lang="en-US" sz="2000">
                <a:latin typeface="Work Sans"/>
              </a:rPr>
              <a:t>Pea weevils are small beetles that depend on clovers for food. Their young live underground and eat the roots of clovers and their relatives.</a:t>
            </a:r>
            <a:endParaRPr lang="en-US">
              <a:latin typeface="Work Sans"/>
            </a:endParaRPr>
          </a:p>
          <a:p>
            <a:pPr marL="0" indent="0">
              <a:lnSpc>
                <a:spcPct val="100000"/>
              </a:lnSpc>
              <a:spcBef>
                <a:spcPts val="0"/>
              </a:spcBef>
              <a:buNone/>
            </a:pPr>
            <a:endParaRPr lang="en-US" sz="2000"/>
          </a:p>
          <a:p>
            <a:pPr marL="0" indent="0">
              <a:lnSpc>
                <a:spcPct val="100000"/>
              </a:lnSpc>
              <a:spcBef>
                <a:spcPts val="0"/>
              </a:spcBef>
              <a:buNone/>
            </a:pPr>
            <a:endParaRPr lang="en-US" sz="2000"/>
          </a:p>
        </p:txBody>
      </p:sp>
    </p:spTree>
    <p:extLst>
      <p:ext uri="{BB962C8B-B14F-4D97-AF65-F5344CB8AC3E}">
        <p14:creationId xmlns:p14="http://schemas.microsoft.com/office/powerpoint/2010/main" val="179351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descr="A black and white drawing of a flower&#10;&#10;AI-generated content may be incorrect.">
            <a:extLst>
              <a:ext uri="{FF2B5EF4-FFF2-40B4-BE49-F238E27FC236}">
                <a16:creationId xmlns:a16="http://schemas.microsoft.com/office/drawing/2014/main" id="{639FBF01-8632-E6D9-9BC4-60C59626ACC9}"/>
              </a:ext>
            </a:extLst>
          </p:cNvPr>
          <p:cNvPicPr>
            <a:picLocks noChangeAspect="1"/>
          </p:cNvPicPr>
          <p:nvPr/>
        </p:nvPicPr>
        <p:blipFill>
          <a:blip r:embed="rId2"/>
          <a:srcRect r="604" b="2349"/>
          <a:stretch>
            <a:fillRect/>
          </a:stretch>
        </p:blipFill>
        <p:spPr>
          <a:xfrm>
            <a:off x="4201239" y="4255807"/>
            <a:ext cx="2587019" cy="2569265"/>
          </a:xfrm>
          <a:prstGeom prst="rect">
            <a:avLst/>
          </a:prstGeom>
        </p:spPr>
      </p:pic>
      <p:sp>
        <p:nvSpPr>
          <p:cNvPr id="2" name="Title 1">
            <a:extLst>
              <a:ext uri="{FF2B5EF4-FFF2-40B4-BE49-F238E27FC236}">
                <a16:creationId xmlns:a16="http://schemas.microsoft.com/office/drawing/2014/main" id="{5F08F0C8-AB4F-1A18-E13B-915C26561175}"/>
              </a:ext>
            </a:extLst>
          </p:cNvPr>
          <p:cNvSpPr>
            <a:spLocks noGrp="1"/>
          </p:cNvSpPr>
          <p:nvPr>
            <p:ph type="title"/>
          </p:nvPr>
        </p:nvSpPr>
        <p:spPr>
          <a:xfrm>
            <a:off x="355760" y="384664"/>
            <a:ext cx="10802655" cy="824848"/>
          </a:xfrm>
        </p:spPr>
        <p:txBody>
          <a:bodyPr/>
          <a:lstStyle/>
          <a:p>
            <a:r>
              <a:rPr lang="en-US">
                <a:latin typeface="Work Sans"/>
              </a:rPr>
              <a:t>Greater plantain</a:t>
            </a:r>
          </a:p>
        </p:txBody>
      </p:sp>
      <p:pic>
        <p:nvPicPr>
          <p:cNvPr id="7" name="Content Placeholder 6" descr="A close up of a leaf&#10;&#10;AI-generated content may be incorrect.">
            <a:extLst>
              <a:ext uri="{FF2B5EF4-FFF2-40B4-BE49-F238E27FC236}">
                <a16:creationId xmlns:a16="http://schemas.microsoft.com/office/drawing/2014/main" id="{3B0C2E2C-7650-B07A-4FE6-BE5905A38051}"/>
              </a:ext>
            </a:extLst>
          </p:cNvPr>
          <p:cNvPicPr>
            <a:picLocks noGrp="1" noChangeAspect="1"/>
          </p:cNvPicPr>
          <p:nvPr>
            <p:ph idx="1"/>
          </p:nvPr>
        </p:nvPicPr>
        <p:blipFill>
          <a:blip r:embed="rId3"/>
          <a:stretch>
            <a:fillRect/>
          </a:stretch>
        </p:blipFill>
        <p:spPr>
          <a:xfrm rot="360000">
            <a:off x="5292317" y="-151007"/>
            <a:ext cx="2988364" cy="4498475"/>
          </a:xfrm>
          <a:prstGeom prst="rect">
            <a:avLst/>
          </a:prstGeom>
        </p:spPr>
      </p:pic>
      <p:sp>
        <p:nvSpPr>
          <p:cNvPr id="4" name="Content Placeholder 3">
            <a:extLst>
              <a:ext uri="{FF2B5EF4-FFF2-40B4-BE49-F238E27FC236}">
                <a16:creationId xmlns:a16="http://schemas.microsoft.com/office/drawing/2014/main" id="{3BC70A57-A085-F8CA-314E-EE05331E3067}"/>
              </a:ext>
            </a:extLst>
          </p:cNvPr>
          <p:cNvSpPr>
            <a:spLocks noGrp="1"/>
          </p:cNvSpPr>
          <p:nvPr>
            <p:ph idx="10"/>
          </p:nvPr>
        </p:nvSpPr>
        <p:spPr>
          <a:xfrm>
            <a:off x="352109" y="1484759"/>
            <a:ext cx="5386192" cy="4498475"/>
          </a:xfrm>
        </p:spPr>
        <p:txBody>
          <a:bodyPr vert="horz" lIns="91440" tIns="45720" rIns="91440" bIns="45720" rtlCol="0" anchor="t">
            <a:normAutofit/>
          </a:bodyPr>
          <a:lstStyle/>
          <a:p>
            <a:pPr marL="0" indent="0">
              <a:buNone/>
            </a:pPr>
            <a:r>
              <a:rPr lang="en-US" sz="2000" b="1">
                <a:latin typeface="Work Sans"/>
              </a:rPr>
              <a:t>Fun fact</a:t>
            </a:r>
            <a:endParaRPr lang="en-US" sz="2000" b="1"/>
          </a:p>
          <a:p>
            <a:pPr marL="0" indent="0">
              <a:buNone/>
            </a:pPr>
            <a:endParaRPr lang="en-US" sz="2000"/>
          </a:p>
          <a:p>
            <a:pPr marL="0" indent="0">
              <a:buNone/>
            </a:pPr>
            <a:r>
              <a:rPr lang="en-US" sz="2000" dirty="0">
                <a:latin typeface="Work Sans"/>
              </a:rPr>
              <a:t>The leaves and stalks are connected by strong elastic </a:t>
            </a:r>
            <a:r>
              <a:rPr lang="en-US" sz="2000" dirty="0" err="1">
                <a:latin typeface="Work Sans"/>
              </a:rPr>
              <a:t>fibres</a:t>
            </a:r>
            <a:r>
              <a:rPr lang="en-US" sz="2000" dirty="0">
                <a:latin typeface="Work Sans"/>
              </a:rPr>
              <a:t>.</a:t>
            </a:r>
            <a:endParaRPr lang="en-US" sz="2000" dirty="0"/>
          </a:p>
          <a:p>
            <a:pPr marL="0" indent="0">
              <a:buNone/>
            </a:pPr>
            <a:endParaRPr lang="en-US" sz="2000"/>
          </a:p>
          <a:p>
            <a:pPr marL="0" indent="0">
              <a:buNone/>
            </a:pPr>
            <a:r>
              <a:rPr lang="en-US" sz="2000">
                <a:latin typeface="Work Sans"/>
              </a:rPr>
              <a:t>It is known by some Native Americans as 'White man's footprint', because it was introduced by European settlers.</a:t>
            </a:r>
            <a:endParaRPr lang="en-US" sz="2000"/>
          </a:p>
          <a:p>
            <a:pPr marL="0" indent="0">
              <a:buNone/>
            </a:pPr>
            <a:endParaRPr lang="en-US"/>
          </a:p>
        </p:txBody>
      </p:sp>
      <p:sp>
        <p:nvSpPr>
          <p:cNvPr id="5" name="TextBox 4">
            <a:extLst>
              <a:ext uri="{FF2B5EF4-FFF2-40B4-BE49-F238E27FC236}">
                <a16:creationId xmlns:a16="http://schemas.microsoft.com/office/drawing/2014/main" id="{280A3CE1-837B-8A6E-CB7B-B570A1086B8F}"/>
              </a:ext>
            </a:extLst>
          </p:cNvPr>
          <p:cNvSpPr txBox="1"/>
          <p:nvPr/>
        </p:nvSpPr>
        <p:spPr>
          <a:xfrm>
            <a:off x="8248452" y="1208023"/>
            <a:ext cx="3596138" cy="5387079"/>
          </a:xfrm>
          <a:prstGeom prst="rect">
            <a:avLst/>
          </a:prstGeom>
          <a:noFill/>
          <a:ln w="571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a:latin typeface="Work Sans"/>
                <a:ea typeface="Calibri"/>
                <a:cs typeface="Calibri"/>
              </a:rPr>
              <a:t>Meet the insect</a:t>
            </a:r>
            <a:endParaRPr lang="en-US"/>
          </a:p>
          <a:p>
            <a:endParaRPr lang="en-US">
              <a:latin typeface="Work Sans"/>
              <a:ea typeface="Calibri"/>
              <a:cs typeface="Calibri"/>
            </a:endParaRPr>
          </a:p>
          <a:p>
            <a:r>
              <a:rPr lang="en-US" sz="2000">
                <a:latin typeface="Work Sans"/>
                <a:ea typeface="Calibri"/>
                <a:cs typeface="Calibri"/>
              </a:rPr>
              <a:t>The caterpillars of the Dog's Tooth moth feed on Greater plantain.</a:t>
            </a:r>
          </a:p>
        </p:txBody>
      </p:sp>
      <p:pic>
        <p:nvPicPr>
          <p:cNvPr id="8" name="Picture 7" descr="A close up of a moth&#10;&#10;AI-generated content may be incorrect.">
            <a:extLst>
              <a:ext uri="{FF2B5EF4-FFF2-40B4-BE49-F238E27FC236}">
                <a16:creationId xmlns:a16="http://schemas.microsoft.com/office/drawing/2014/main" id="{F7195138-9CC7-3B63-6FBA-664CE3329D60}"/>
              </a:ext>
            </a:extLst>
          </p:cNvPr>
          <p:cNvPicPr>
            <a:picLocks noChangeAspect="1"/>
          </p:cNvPicPr>
          <p:nvPr/>
        </p:nvPicPr>
        <p:blipFill>
          <a:blip r:embed="rId4"/>
          <a:stretch>
            <a:fillRect/>
          </a:stretch>
        </p:blipFill>
        <p:spPr>
          <a:xfrm>
            <a:off x="8950096" y="3149938"/>
            <a:ext cx="2571020" cy="3318566"/>
          </a:xfrm>
          <a:prstGeom prst="rect">
            <a:avLst/>
          </a:prstGeom>
        </p:spPr>
      </p:pic>
    </p:spTree>
    <p:extLst>
      <p:ext uri="{BB962C8B-B14F-4D97-AF65-F5344CB8AC3E}">
        <p14:creationId xmlns:p14="http://schemas.microsoft.com/office/powerpoint/2010/main" val="348865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descr="A drawing of a plant&#10;&#10;AI-generated content may be incorrect.">
            <a:extLst>
              <a:ext uri="{FF2B5EF4-FFF2-40B4-BE49-F238E27FC236}">
                <a16:creationId xmlns:a16="http://schemas.microsoft.com/office/drawing/2014/main" id="{5F6B98E3-7745-3BFF-1123-6568856BB22C}"/>
              </a:ext>
            </a:extLst>
          </p:cNvPr>
          <p:cNvPicPr>
            <a:picLocks noChangeAspect="1"/>
          </p:cNvPicPr>
          <p:nvPr/>
        </p:nvPicPr>
        <p:blipFill>
          <a:blip r:embed="rId2"/>
          <a:srcRect r="2622"/>
          <a:stretch>
            <a:fillRect/>
          </a:stretch>
        </p:blipFill>
        <p:spPr>
          <a:xfrm>
            <a:off x="3738628" y="4423507"/>
            <a:ext cx="2833962" cy="2337861"/>
          </a:xfrm>
          <a:prstGeom prst="rect">
            <a:avLst/>
          </a:prstGeom>
        </p:spPr>
      </p:pic>
      <p:sp>
        <p:nvSpPr>
          <p:cNvPr id="2" name="Title 1">
            <a:extLst>
              <a:ext uri="{FF2B5EF4-FFF2-40B4-BE49-F238E27FC236}">
                <a16:creationId xmlns:a16="http://schemas.microsoft.com/office/drawing/2014/main" id="{6BA78D39-64BC-0297-A7CC-E4E6A6390A4F}"/>
              </a:ext>
            </a:extLst>
          </p:cNvPr>
          <p:cNvSpPr>
            <a:spLocks noGrp="1"/>
          </p:cNvSpPr>
          <p:nvPr>
            <p:ph type="title"/>
          </p:nvPr>
        </p:nvSpPr>
        <p:spPr>
          <a:xfrm>
            <a:off x="355760" y="355357"/>
            <a:ext cx="10802655" cy="824848"/>
          </a:xfrm>
        </p:spPr>
        <p:txBody>
          <a:bodyPr/>
          <a:lstStyle/>
          <a:p>
            <a:r>
              <a:rPr lang="en-US">
                <a:latin typeface="Work Sans"/>
              </a:rPr>
              <a:t>Dock</a:t>
            </a:r>
            <a:endParaRPr lang="en-US"/>
          </a:p>
        </p:txBody>
      </p:sp>
      <p:pic>
        <p:nvPicPr>
          <p:cNvPr id="7" name="Content Placeholder 6" descr="A close up of a leaf&#10;&#10;AI-generated content may be incorrect.">
            <a:extLst>
              <a:ext uri="{FF2B5EF4-FFF2-40B4-BE49-F238E27FC236}">
                <a16:creationId xmlns:a16="http://schemas.microsoft.com/office/drawing/2014/main" id="{B8AAC801-135D-9620-1DF6-BF6E481CA7A3}"/>
              </a:ext>
            </a:extLst>
          </p:cNvPr>
          <p:cNvPicPr>
            <a:picLocks noGrp="1" noChangeAspect="1"/>
          </p:cNvPicPr>
          <p:nvPr>
            <p:ph idx="1"/>
          </p:nvPr>
        </p:nvPicPr>
        <p:blipFill>
          <a:blip r:embed="rId3"/>
          <a:stretch>
            <a:fillRect/>
          </a:stretch>
        </p:blipFill>
        <p:spPr>
          <a:xfrm rot="20460000">
            <a:off x="4443083" y="65940"/>
            <a:ext cx="2515238" cy="4765515"/>
          </a:xfrm>
          <a:prstGeom prst="rect">
            <a:avLst/>
          </a:prstGeom>
        </p:spPr>
      </p:pic>
      <p:sp>
        <p:nvSpPr>
          <p:cNvPr id="4" name="Content Placeholder 3">
            <a:extLst>
              <a:ext uri="{FF2B5EF4-FFF2-40B4-BE49-F238E27FC236}">
                <a16:creationId xmlns:a16="http://schemas.microsoft.com/office/drawing/2014/main" id="{19B1C988-DC75-995D-F514-19D17989EF31}"/>
              </a:ext>
            </a:extLst>
          </p:cNvPr>
          <p:cNvSpPr>
            <a:spLocks noGrp="1"/>
          </p:cNvSpPr>
          <p:nvPr>
            <p:ph idx="10"/>
          </p:nvPr>
        </p:nvSpPr>
        <p:spPr>
          <a:xfrm>
            <a:off x="352109" y="1523505"/>
            <a:ext cx="4334213" cy="4498475"/>
          </a:xfrm>
        </p:spPr>
        <p:txBody>
          <a:bodyPr vert="horz" lIns="91440" tIns="45720" rIns="91440" bIns="45720" rtlCol="0" anchor="t">
            <a:normAutofit/>
          </a:bodyPr>
          <a:lstStyle/>
          <a:p>
            <a:pPr marL="0" indent="0">
              <a:buNone/>
            </a:pPr>
            <a:r>
              <a:rPr lang="en-US" sz="2000" b="1">
                <a:latin typeface="Work Sans"/>
              </a:rPr>
              <a:t>Fun fact</a:t>
            </a:r>
          </a:p>
          <a:p>
            <a:pPr marL="0" indent="0">
              <a:buNone/>
            </a:pPr>
            <a:endParaRPr lang="en-US" sz="2000"/>
          </a:p>
          <a:p>
            <a:pPr marL="0" indent="0">
              <a:buNone/>
            </a:pPr>
            <a:r>
              <a:rPr lang="en-US" sz="2000" dirty="0">
                <a:latin typeface="Work Sans"/>
              </a:rPr>
              <a:t>There are 34 different insect species in the UK that feed on docks e.g. Small copper butterfly caterpillar.</a:t>
            </a:r>
          </a:p>
          <a:p>
            <a:pPr marL="0" indent="0">
              <a:buNone/>
            </a:pPr>
            <a:endParaRPr lang="en-US" sz="2000">
              <a:latin typeface="Work Sans"/>
            </a:endParaRPr>
          </a:p>
          <a:p>
            <a:pPr marL="0" indent="0">
              <a:buNone/>
            </a:pPr>
            <a:r>
              <a:rPr lang="en-US" sz="2000">
                <a:latin typeface="Work Sans"/>
              </a:rPr>
              <a:t>Dock seeds can survive in the soil for up to 50 years.</a:t>
            </a:r>
          </a:p>
        </p:txBody>
      </p:sp>
      <p:pic>
        <p:nvPicPr>
          <p:cNvPr id="2050" name="Picture 2">
            <a:extLst>
              <a:ext uri="{FF2B5EF4-FFF2-40B4-BE49-F238E27FC236}">
                <a16:creationId xmlns:a16="http://schemas.microsoft.com/office/drawing/2014/main" id="{816599DE-B8E1-391A-60F7-0077D28A2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705750" y="3409809"/>
            <a:ext cx="2453371" cy="34122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9">
            <a:extLst>
              <a:ext uri="{FF2B5EF4-FFF2-40B4-BE49-F238E27FC236}">
                <a16:creationId xmlns:a16="http://schemas.microsoft.com/office/drawing/2014/main" id="{CE4D244E-E5CB-82C9-C2A8-6EFA3960B8EB}"/>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Font typeface="Arial" panose="020B0604020202020204" pitchFamily="34" charset="0"/>
              <a:buNone/>
            </a:pPr>
            <a:r>
              <a:rPr lang="en-US" sz="2000">
                <a:latin typeface="Work Sans"/>
              </a:rPr>
              <a:t>Dock weevil larvae tunnel through plant stems and leaf stalks in dock plants. The adults can be seen walking on leaves and stems eating the plant, but they drop to the ground quickly when bothered.</a:t>
            </a:r>
            <a:endParaRPr lang="en-US"/>
          </a:p>
        </p:txBody>
      </p:sp>
    </p:spTree>
    <p:extLst>
      <p:ext uri="{BB962C8B-B14F-4D97-AF65-F5344CB8AC3E}">
        <p14:creationId xmlns:p14="http://schemas.microsoft.com/office/powerpoint/2010/main" val="1076349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descr="A drawing of a plant&#10;&#10;AI-generated content may be incorrect.">
            <a:extLst>
              <a:ext uri="{FF2B5EF4-FFF2-40B4-BE49-F238E27FC236}">
                <a16:creationId xmlns:a16="http://schemas.microsoft.com/office/drawing/2014/main" id="{5126523E-66C4-DFD1-7613-7436ECDD38F2}"/>
              </a:ext>
            </a:extLst>
          </p:cNvPr>
          <p:cNvPicPr>
            <a:picLocks noChangeAspect="1"/>
          </p:cNvPicPr>
          <p:nvPr/>
        </p:nvPicPr>
        <p:blipFill>
          <a:blip r:embed="rId2"/>
          <a:srcRect r="2417" b="-251"/>
          <a:stretch>
            <a:fillRect/>
          </a:stretch>
        </p:blipFill>
        <p:spPr>
          <a:xfrm>
            <a:off x="4184066" y="4031178"/>
            <a:ext cx="2647818" cy="2614527"/>
          </a:xfrm>
          <a:prstGeom prst="rect">
            <a:avLst/>
          </a:prstGeom>
        </p:spPr>
      </p:pic>
      <p:sp>
        <p:nvSpPr>
          <p:cNvPr id="2" name="Title 1">
            <a:extLst>
              <a:ext uri="{FF2B5EF4-FFF2-40B4-BE49-F238E27FC236}">
                <a16:creationId xmlns:a16="http://schemas.microsoft.com/office/drawing/2014/main" id="{15FC15F0-B389-8714-1A62-E25B80B8074D}"/>
              </a:ext>
            </a:extLst>
          </p:cNvPr>
          <p:cNvSpPr>
            <a:spLocks noGrp="1"/>
          </p:cNvSpPr>
          <p:nvPr>
            <p:ph type="title"/>
          </p:nvPr>
        </p:nvSpPr>
        <p:spPr/>
        <p:txBody>
          <a:bodyPr/>
          <a:lstStyle/>
          <a:p>
            <a:r>
              <a:rPr lang="en-US">
                <a:latin typeface="Work Sans"/>
              </a:rPr>
              <a:t>Common daisy</a:t>
            </a:r>
            <a:endParaRPr lang="en-US"/>
          </a:p>
        </p:txBody>
      </p:sp>
      <p:pic>
        <p:nvPicPr>
          <p:cNvPr id="7" name="Content Placeholder 6" descr="A close up of a leaf&#10;&#10;AI-generated content may be incorrect.">
            <a:extLst>
              <a:ext uri="{FF2B5EF4-FFF2-40B4-BE49-F238E27FC236}">
                <a16:creationId xmlns:a16="http://schemas.microsoft.com/office/drawing/2014/main" id="{E8BDCCBA-0AB7-D6EC-6AEC-5789FF42AFAE}"/>
              </a:ext>
            </a:extLst>
          </p:cNvPr>
          <p:cNvPicPr>
            <a:picLocks noGrp="1" noChangeAspect="1"/>
          </p:cNvPicPr>
          <p:nvPr>
            <p:ph idx="1"/>
          </p:nvPr>
        </p:nvPicPr>
        <p:blipFill>
          <a:blip r:embed="rId3"/>
          <a:stretch>
            <a:fillRect/>
          </a:stretch>
        </p:blipFill>
        <p:spPr>
          <a:xfrm>
            <a:off x="5125264" y="1326"/>
            <a:ext cx="1938553" cy="3839798"/>
          </a:xfrm>
          <a:prstGeom prst="rect">
            <a:avLst/>
          </a:prstGeom>
        </p:spPr>
      </p:pic>
      <p:sp>
        <p:nvSpPr>
          <p:cNvPr id="4" name="Content Placeholder 3">
            <a:extLst>
              <a:ext uri="{FF2B5EF4-FFF2-40B4-BE49-F238E27FC236}">
                <a16:creationId xmlns:a16="http://schemas.microsoft.com/office/drawing/2014/main" id="{079D7627-525D-AB04-80CE-8185FB3020BF}"/>
              </a:ext>
            </a:extLst>
          </p:cNvPr>
          <p:cNvSpPr>
            <a:spLocks noGrp="1"/>
          </p:cNvSpPr>
          <p:nvPr>
            <p:ph idx="10"/>
          </p:nvPr>
        </p:nvSpPr>
        <p:spPr>
          <a:xfrm>
            <a:off x="545838" y="1523505"/>
            <a:ext cx="5386192" cy="4498475"/>
          </a:xfrm>
        </p:spPr>
        <p:txBody>
          <a:bodyPr vert="horz" lIns="91440" tIns="45720" rIns="91440" bIns="45720" rtlCol="0" anchor="t">
            <a:normAutofit/>
          </a:bodyPr>
          <a:lstStyle/>
          <a:p>
            <a:pPr marL="0" indent="0">
              <a:buNone/>
            </a:pPr>
            <a:r>
              <a:rPr lang="en-US" sz="2000" b="1">
                <a:latin typeface="Work Sans"/>
              </a:rPr>
              <a:t>Fun fact</a:t>
            </a:r>
            <a:endParaRPr lang="en-US" sz="2000"/>
          </a:p>
          <a:p>
            <a:pPr marL="0" indent="0">
              <a:buNone/>
            </a:pPr>
            <a:endParaRPr lang="en-US" sz="2000"/>
          </a:p>
          <a:p>
            <a:pPr marL="0" indent="0">
              <a:buNone/>
            </a:pPr>
            <a:r>
              <a:rPr lang="en-US" sz="2000">
                <a:latin typeface="Work Sans"/>
              </a:rPr>
              <a:t>Daisy flowers open in the morning and close at night.</a:t>
            </a:r>
          </a:p>
          <a:p>
            <a:pPr marL="0" indent="0">
              <a:buNone/>
            </a:pPr>
            <a:endParaRPr lang="en-US" sz="2000"/>
          </a:p>
          <a:p>
            <a:pPr marL="0" indent="0">
              <a:buNone/>
            </a:pPr>
            <a:r>
              <a:rPr lang="en-US" sz="2000">
                <a:latin typeface="Work Sans"/>
              </a:rPr>
              <a:t>Each daisy is not just one flower but made up of hundreds of tiny flowers.</a:t>
            </a:r>
          </a:p>
        </p:txBody>
      </p:sp>
      <p:sp>
        <p:nvSpPr>
          <p:cNvPr id="5" name="Content Placeholder 9">
            <a:extLst>
              <a:ext uri="{FF2B5EF4-FFF2-40B4-BE49-F238E27FC236}">
                <a16:creationId xmlns:a16="http://schemas.microsoft.com/office/drawing/2014/main" id="{557DF36A-3116-379E-333D-A5259BF04571}"/>
              </a:ext>
            </a:extLst>
          </p:cNvPr>
          <p:cNvSpPr txBox="1">
            <a:spLocks/>
          </p:cNvSpPr>
          <p:nvPr/>
        </p:nvSpPr>
        <p:spPr>
          <a:xfrm>
            <a:off x="7951415" y="770190"/>
            <a:ext cx="4126265" cy="5730482"/>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latin typeface="Work Sans"/>
              </a:rPr>
              <a:t>Meet the insect</a:t>
            </a:r>
            <a:endParaRPr lang="en-US" dirty="0"/>
          </a:p>
          <a:p>
            <a:pPr marL="0" indent="0">
              <a:lnSpc>
                <a:spcPct val="100000"/>
              </a:lnSpc>
              <a:spcBef>
                <a:spcPts val="0"/>
              </a:spcBef>
              <a:buNone/>
            </a:pPr>
            <a:endParaRPr lang="en-US" sz="2000" dirty="0">
              <a:latin typeface="Work Sans"/>
            </a:endParaRPr>
          </a:p>
          <a:p>
            <a:pPr marL="0" indent="0">
              <a:lnSpc>
                <a:spcPct val="100000"/>
              </a:lnSpc>
              <a:spcBef>
                <a:spcPts val="0"/>
              </a:spcBef>
              <a:buNone/>
            </a:pPr>
            <a:r>
              <a:rPr lang="en-US" sz="2000" dirty="0">
                <a:latin typeface="Work Sans"/>
              </a:rPr>
              <a:t>The larval stage of the Chrysanthemum </a:t>
            </a:r>
            <a:r>
              <a:rPr lang="en-US" sz="2000" dirty="0" err="1">
                <a:latin typeface="Work Sans"/>
              </a:rPr>
              <a:t>leafminer</a:t>
            </a:r>
            <a:r>
              <a:rPr lang="en-US" sz="2000" dirty="0">
                <a:latin typeface="Work Sans"/>
              </a:rPr>
              <a:t> particularly likes the leaves of daisies.</a:t>
            </a:r>
            <a:endParaRPr lang="en-US" sz="2000" dirty="0"/>
          </a:p>
          <a:p>
            <a:pPr marL="0" indent="0">
              <a:lnSpc>
                <a:spcPct val="100000"/>
              </a:lnSpc>
              <a:spcBef>
                <a:spcPts val="0"/>
              </a:spcBef>
              <a:buNone/>
            </a:pPr>
            <a:endParaRPr lang="en-US" sz="2000" dirty="0"/>
          </a:p>
          <a:p>
            <a:pPr marL="0" indent="0">
              <a:lnSpc>
                <a:spcPct val="100000"/>
              </a:lnSpc>
              <a:spcBef>
                <a:spcPts val="0"/>
              </a:spcBef>
              <a:buNone/>
            </a:pPr>
            <a:endParaRPr lang="en-US" sz="2000" dirty="0"/>
          </a:p>
        </p:txBody>
      </p:sp>
      <p:pic>
        <p:nvPicPr>
          <p:cNvPr id="3" name="Picture 2" descr="A close up of a leaf&#10;&#10;AI-generated content may be incorrect.">
            <a:extLst>
              <a:ext uri="{FF2B5EF4-FFF2-40B4-BE49-F238E27FC236}">
                <a16:creationId xmlns:a16="http://schemas.microsoft.com/office/drawing/2014/main" id="{F13229D8-E59D-BA23-F2E2-402B86C4266B}"/>
              </a:ext>
            </a:extLst>
          </p:cNvPr>
          <p:cNvPicPr>
            <a:picLocks noChangeAspect="1"/>
          </p:cNvPicPr>
          <p:nvPr/>
        </p:nvPicPr>
        <p:blipFill>
          <a:blip r:embed="rId4"/>
          <a:stretch>
            <a:fillRect/>
          </a:stretch>
        </p:blipFill>
        <p:spPr>
          <a:xfrm>
            <a:off x="8840235" y="2861849"/>
            <a:ext cx="2341355" cy="3641172"/>
          </a:xfrm>
          <a:prstGeom prst="rect">
            <a:avLst/>
          </a:prstGeom>
        </p:spPr>
      </p:pic>
    </p:spTree>
    <p:extLst>
      <p:ext uri="{BB962C8B-B14F-4D97-AF65-F5344CB8AC3E}">
        <p14:creationId xmlns:p14="http://schemas.microsoft.com/office/powerpoint/2010/main" val="684439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descr="A drawing of a plant&#10;&#10;AI-generated content may be incorrect.">
            <a:extLst>
              <a:ext uri="{FF2B5EF4-FFF2-40B4-BE49-F238E27FC236}">
                <a16:creationId xmlns:a16="http://schemas.microsoft.com/office/drawing/2014/main" id="{B7DFC213-DBED-D8E9-4528-A1477FF1B471}"/>
              </a:ext>
            </a:extLst>
          </p:cNvPr>
          <p:cNvPicPr>
            <a:picLocks noChangeAspect="1"/>
          </p:cNvPicPr>
          <p:nvPr/>
        </p:nvPicPr>
        <p:blipFill>
          <a:blip r:embed="rId2"/>
          <a:srcRect r="49" b="2671"/>
          <a:stretch>
            <a:fillRect/>
          </a:stretch>
        </p:blipFill>
        <p:spPr>
          <a:xfrm>
            <a:off x="2967015" y="3961338"/>
            <a:ext cx="3357955" cy="2900669"/>
          </a:xfrm>
          <a:prstGeom prst="rect">
            <a:avLst/>
          </a:prstGeom>
        </p:spPr>
      </p:pic>
      <p:sp>
        <p:nvSpPr>
          <p:cNvPr id="2" name="Title 1">
            <a:extLst>
              <a:ext uri="{FF2B5EF4-FFF2-40B4-BE49-F238E27FC236}">
                <a16:creationId xmlns:a16="http://schemas.microsoft.com/office/drawing/2014/main" id="{3603EA6C-4BBA-E0CE-1AB5-B13BDCAC4276}"/>
              </a:ext>
            </a:extLst>
          </p:cNvPr>
          <p:cNvSpPr>
            <a:spLocks noGrp="1"/>
          </p:cNvSpPr>
          <p:nvPr>
            <p:ph type="title"/>
          </p:nvPr>
        </p:nvSpPr>
        <p:spPr/>
        <p:txBody>
          <a:bodyPr/>
          <a:lstStyle/>
          <a:p>
            <a:r>
              <a:rPr lang="en-US">
                <a:latin typeface="Work Sans"/>
              </a:rPr>
              <a:t>Dandelion</a:t>
            </a:r>
            <a:endParaRPr lang="en-US"/>
          </a:p>
        </p:txBody>
      </p:sp>
      <p:pic>
        <p:nvPicPr>
          <p:cNvPr id="7" name="Content Placeholder 6" descr="A green leaf with a black background&#10;&#10;AI-generated content may be incorrect.">
            <a:extLst>
              <a:ext uri="{FF2B5EF4-FFF2-40B4-BE49-F238E27FC236}">
                <a16:creationId xmlns:a16="http://schemas.microsoft.com/office/drawing/2014/main" id="{33CE6A65-6733-9791-FAB5-AE59088708EF}"/>
              </a:ext>
            </a:extLst>
          </p:cNvPr>
          <p:cNvPicPr>
            <a:picLocks noGrp="1" noChangeAspect="1"/>
          </p:cNvPicPr>
          <p:nvPr>
            <p:ph idx="1"/>
          </p:nvPr>
        </p:nvPicPr>
        <p:blipFill>
          <a:blip r:embed="rId3"/>
          <a:stretch>
            <a:fillRect/>
          </a:stretch>
        </p:blipFill>
        <p:spPr>
          <a:xfrm>
            <a:off x="5178926" y="218899"/>
            <a:ext cx="2285907" cy="5592628"/>
          </a:xfrm>
          <a:prstGeom prst="rect">
            <a:avLst/>
          </a:prstGeom>
        </p:spPr>
      </p:pic>
      <p:sp>
        <p:nvSpPr>
          <p:cNvPr id="8" name="TextBox 7">
            <a:extLst>
              <a:ext uri="{FF2B5EF4-FFF2-40B4-BE49-F238E27FC236}">
                <a16:creationId xmlns:a16="http://schemas.microsoft.com/office/drawing/2014/main" id="{653D13AD-9A93-6B92-6C28-D02DB6F3A523}"/>
              </a:ext>
            </a:extLst>
          </p:cNvPr>
          <p:cNvSpPr txBox="1"/>
          <p:nvPr/>
        </p:nvSpPr>
        <p:spPr>
          <a:xfrm>
            <a:off x="583426" y="1713747"/>
            <a:ext cx="4938219" cy="2544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a:latin typeface="Work Sans"/>
              </a:rPr>
              <a:t>Fun fact</a:t>
            </a:r>
          </a:p>
          <a:p>
            <a:pPr>
              <a:lnSpc>
                <a:spcPct val="90000"/>
              </a:lnSpc>
              <a:spcBef>
                <a:spcPts val="1000"/>
              </a:spcBef>
            </a:pPr>
            <a:endParaRPr lang="en-US" sz="2000">
              <a:latin typeface="Work Sans"/>
            </a:endParaRPr>
          </a:p>
          <a:p>
            <a:pPr>
              <a:lnSpc>
                <a:spcPct val="90000"/>
              </a:lnSpc>
              <a:spcBef>
                <a:spcPts val="1000"/>
              </a:spcBef>
            </a:pPr>
            <a:r>
              <a:rPr lang="en-US" sz="2000">
                <a:latin typeface="Work Sans"/>
              </a:rPr>
              <a:t>Dandelion sap can be used to make a type of rubber.</a:t>
            </a:r>
            <a:endParaRPr lang="en-US" sz="2000" dirty="0">
              <a:latin typeface="Work Sans"/>
            </a:endParaRPr>
          </a:p>
          <a:p>
            <a:pPr>
              <a:lnSpc>
                <a:spcPct val="90000"/>
              </a:lnSpc>
              <a:spcBef>
                <a:spcPts val="1000"/>
              </a:spcBef>
            </a:pPr>
            <a:endParaRPr lang="en-US" sz="2000">
              <a:latin typeface="Work Sans"/>
            </a:endParaRPr>
          </a:p>
          <a:p>
            <a:pPr>
              <a:lnSpc>
                <a:spcPct val="90000"/>
              </a:lnSpc>
              <a:spcBef>
                <a:spcPts val="1000"/>
              </a:spcBef>
            </a:pPr>
            <a:r>
              <a:rPr lang="en-US" sz="2000">
                <a:latin typeface="Work Sans"/>
              </a:rPr>
              <a:t>They are over 200 species of Dandelion in the UK!!</a:t>
            </a:r>
          </a:p>
        </p:txBody>
      </p:sp>
      <p:sp>
        <p:nvSpPr>
          <p:cNvPr id="4" name="Content Placeholder 9">
            <a:extLst>
              <a:ext uri="{FF2B5EF4-FFF2-40B4-BE49-F238E27FC236}">
                <a16:creationId xmlns:a16="http://schemas.microsoft.com/office/drawing/2014/main" id="{E1B1B0ED-BD5B-4789-7D97-D0ABF491CF71}"/>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caterpillars of the Ruby Tiger moth love munching on Dandelions.</a:t>
            </a:r>
            <a:endParaRPr lang="en-US" sz="2000"/>
          </a:p>
        </p:txBody>
      </p:sp>
      <p:pic>
        <p:nvPicPr>
          <p:cNvPr id="3" name="Picture 2" descr="A close up of a moth&#10;&#10;AI-generated content may be incorrect.">
            <a:extLst>
              <a:ext uri="{FF2B5EF4-FFF2-40B4-BE49-F238E27FC236}">
                <a16:creationId xmlns:a16="http://schemas.microsoft.com/office/drawing/2014/main" id="{9B9C22B7-430C-49BB-EEE7-290898BABD65}"/>
              </a:ext>
            </a:extLst>
          </p:cNvPr>
          <p:cNvPicPr>
            <a:picLocks noChangeAspect="1"/>
          </p:cNvPicPr>
          <p:nvPr/>
        </p:nvPicPr>
        <p:blipFill>
          <a:blip r:embed="rId4"/>
          <a:stretch>
            <a:fillRect/>
          </a:stretch>
        </p:blipFill>
        <p:spPr>
          <a:xfrm>
            <a:off x="8584746" y="2692173"/>
            <a:ext cx="2620735" cy="3505653"/>
          </a:xfrm>
          <a:prstGeom prst="rect">
            <a:avLst/>
          </a:prstGeom>
        </p:spPr>
      </p:pic>
    </p:spTree>
    <p:extLst>
      <p:ext uri="{BB962C8B-B14F-4D97-AF65-F5344CB8AC3E}">
        <p14:creationId xmlns:p14="http://schemas.microsoft.com/office/powerpoint/2010/main" val="125238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2" descr="A drawing of a plant&#10;&#10;AI-generated content may be incorrect.">
            <a:extLst>
              <a:ext uri="{FF2B5EF4-FFF2-40B4-BE49-F238E27FC236}">
                <a16:creationId xmlns:a16="http://schemas.microsoft.com/office/drawing/2014/main" id="{13DBB7AD-200D-B280-6E37-C43D33DA53E2}"/>
              </a:ext>
            </a:extLst>
          </p:cNvPr>
          <p:cNvPicPr>
            <a:picLocks noChangeAspect="1"/>
          </p:cNvPicPr>
          <p:nvPr/>
        </p:nvPicPr>
        <p:blipFill>
          <a:blip r:embed="rId2"/>
          <a:srcRect t="-86" r="3226" b="2507"/>
          <a:stretch>
            <a:fillRect/>
          </a:stretch>
        </p:blipFill>
        <p:spPr>
          <a:xfrm>
            <a:off x="2662855" y="3432770"/>
            <a:ext cx="1929098" cy="3260547"/>
          </a:xfrm>
          <a:prstGeom prst="rect">
            <a:avLst/>
          </a:prstGeom>
        </p:spPr>
      </p:pic>
      <p:sp>
        <p:nvSpPr>
          <p:cNvPr id="2" name="Title 1">
            <a:extLst>
              <a:ext uri="{FF2B5EF4-FFF2-40B4-BE49-F238E27FC236}">
                <a16:creationId xmlns:a16="http://schemas.microsoft.com/office/drawing/2014/main" id="{ADEC9609-FA97-70D6-1DA8-90CA91C695DE}"/>
              </a:ext>
            </a:extLst>
          </p:cNvPr>
          <p:cNvSpPr>
            <a:spLocks noGrp="1"/>
          </p:cNvSpPr>
          <p:nvPr>
            <p:ph type="title"/>
          </p:nvPr>
        </p:nvSpPr>
        <p:spPr/>
        <p:txBody>
          <a:bodyPr/>
          <a:lstStyle/>
          <a:p>
            <a:r>
              <a:rPr lang="en-US">
                <a:latin typeface="Work Sans"/>
              </a:rPr>
              <a:t>Common mouse-ear</a:t>
            </a:r>
            <a:endParaRPr lang="en-US"/>
          </a:p>
        </p:txBody>
      </p:sp>
      <p:pic>
        <p:nvPicPr>
          <p:cNvPr id="7" name="Content Placeholder 6" descr="A close up of a plant&#10;&#10;AI-generated content may be incorrect.">
            <a:extLst>
              <a:ext uri="{FF2B5EF4-FFF2-40B4-BE49-F238E27FC236}">
                <a16:creationId xmlns:a16="http://schemas.microsoft.com/office/drawing/2014/main" id="{61545DB2-44EA-DA38-440C-E5F5117DC4AF}"/>
              </a:ext>
            </a:extLst>
          </p:cNvPr>
          <p:cNvPicPr>
            <a:picLocks noGrp="1" noChangeAspect="1"/>
          </p:cNvPicPr>
          <p:nvPr>
            <p:ph idx="1"/>
          </p:nvPr>
        </p:nvPicPr>
        <p:blipFill>
          <a:blip r:embed="rId3"/>
          <a:stretch>
            <a:fillRect/>
          </a:stretch>
        </p:blipFill>
        <p:spPr>
          <a:xfrm>
            <a:off x="3734094" y="1294675"/>
            <a:ext cx="3645613" cy="2417625"/>
          </a:xfrm>
          <a:prstGeom prst="rect">
            <a:avLst/>
          </a:prstGeom>
        </p:spPr>
      </p:pic>
      <p:sp>
        <p:nvSpPr>
          <p:cNvPr id="4" name="Content Placeholder 3">
            <a:extLst>
              <a:ext uri="{FF2B5EF4-FFF2-40B4-BE49-F238E27FC236}">
                <a16:creationId xmlns:a16="http://schemas.microsoft.com/office/drawing/2014/main" id="{A137A37F-012E-F14B-A452-C8C8E5E1FECF}"/>
              </a:ext>
            </a:extLst>
          </p:cNvPr>
          <p:cNvSpPr>
            <a:spLocks noGrp="1"/>
          </p:cNvSpPr>
          <p:nvPr>
            <p:ph idx="10"/>
          </p:nvPr>
        </p:nvSpPr>
        <p:spPr>
          <a:xfrm>
            <a:off x="545838" y="1639742"/>
            <a:ext cx="5386192" cy="4498475"/>
          </a:xfrm>
        </p:spPr>
        <p:txBody>
          <a:bodyPr vert="horz" lIns="91440" tIns="45720" rIns="91440" bIns="45720" rtlCol="0" anchor="t">
            <a:normAutofit/>
          </a:bodyPr>
          <a:lstStyle/>
          <a:p>
            <a:pPr>
              <a:buNone/>
            </a:pPr>
            <a:r>
              <a:rPr lang="en-US" sz="2000" b="1">
                <a:latin typeface="Work Sans"/>
              </a:rPr>
              <a:t>Fun fact</a:t>
            </a:r>
          </a:p>
          <a:p>
            <a:pPr>
              <a:buNone/>
            </a:pPr>
            <a:endParaRPr lang="en-US" sz="2000"/>
          </a:p>
          <a:p>
            <a:pPr>
              <a:buNone/>
            </a:pPr>
            <a:r>
              <a:rPr lang="en-US" sz="2000">
                <a:latin typeface="Work Sans"/>
              </a:rPr>
              <a:t>The seed is very long-lived,</a:t>
            </a:r>
            <a:endParaRPr lang="en-US" sz="2000"/>
          </a:p>
          <a:p>
            <a:pPr>
              <a:buNone/>
            </a:pPr>
            <a:r>
              <a:rPr lang="en-US" sz="2000">
                <a:latin typeface="Work Sans"/>
              </a:rPr>
              <a:t>surviving buried for up to 40</a:t>
            </a:r>
          </a:p>
          <a:p>
            <a:pPr marL="0" indent="0">
              <a:buNone/>
            </a:pPr>
            <a:r>
              <a:rPr lang="en-US" sz="2000">
                <a:latin typeface="Work Sans"/>
              </a:rPr>
              <a:t>years.</a:t>
            </a:r>
          </a:p>
        </p:txBody>
      </p:sp>
      <p:sp>
        <p:nvSpPr>
          <p:cNvPr id="5" name="Content Placeholder 9">
            <a:extLst>
              <a:ext uri="{FF2B5EF4-FFF2-40B4-BE49-F238E27FC236}">
                <a16:creationId xmlns:a16="http://schemas.microsoft.com/office/drawing/2014/main" id="{A9B730BD-16D2-5670-6323-7E8F89AD6A11}"/>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b="1">
              <a:latin typeface="Work Sans"/>
            </a:endParaRPr>
          </a:p>
          <a:p>
            <a:pPr marL="0" indent="0">
              <a:lnSpc>
                <a:spcPct val="100000"/>
              </a:lnSpc>
              <a:spcBef>
                <a:spcPts val="0"/>
              </a:spcBef>
              <a:buNone/>
            </a:pPr>
            <a:r>
              <a:rPr lang="en-US" sz="2000">
                <a:latin typeface="Work Sans"/>
              </a:rPr>
              <a:t>The caterpillar of the Yellow Shell moth loves to feed on Common mouse ear and other chickweeds.</a:t>
            </a:r>
            <a:endParaRPr lang="en-US" sz="2000"/>
          </a:p>
          <a:p>
            <a:pPr marL="0" indent="0">
              <a:lnSpc>
                <a:spcPct val="100000"/>
              </a:lnSpc>
              <a:spcBef>
                <a:spcPts val="0"/>
              </a:spcBef>
              <a:buNone/>
            </a:pPr>
            <a:endParaRPr lang="en-US" sz="2000" b="1"/>
          </a:p>
          <a:p>
            <a:pPr marL="0" indent="0">
              <a:lnSpc>
                <a:spcPct val="100000"/>
              </a:lnSpc>
              <a:spcBef>
                <a:spcPts val="0"/>
              </a:spcBef>
              <a:buNone/>
            </a:pPr>
            <a:endParaRPr lang="en-US" sz="2000" b="1"/>
          </a:p>
          <a:p>
            <a:pPr marL="0" indent="0">
              <a:lnSpc>
                <a:spcPct val="100000"/>
              </a:lnSpc>
              <a:spcBef>
                <a:spcPts val="0"/>
              </a:spcBef>
              <a:buNone/>
            </a:pPr>
            <a:endParaRPr lang="en-US" sz="2000"/>
          </a:p>
          <a:p>
            <a:pPr marL="0" indent="0">
              <a:lnSpc>
                <a:spcPct val="100000"/>
              </a:lnSpc>
              <a:spcBef>
                <a:spcPts val="0"/>
              </a:spcBef>
              <a:buNone/>
            </a:pPr>
            <a:endParaRPr lang="en-US" sz="2000"/>
          </a:p>
        </p:txBody>
      </p:sp>
      <p:pic>
        <p:nvPicPr>
          <p:cNvPr id="3" name="Picture 2" descr="A close up of a moth&#10;&#10;AI-generated content may be incorrect.">
            <a:extLst>
              <a:ext uri="{FF2B5EF4-FFF2-40B4-BE49-F238E27FC236}">
                <a16:creationId xmlns:a16="http://schemas.microsoft.com/office/drawing/2014/main" id="{1DD5E0E6-1EC4-F45C-8D3C-BE1C59E8A22E}"/>
              </a:ext>
            </a:extLst>
          </p:cNvPr>
          <p:cNvPicPr>
            <a:picLocks noChangeAspect="1"/>
          </p:cNvPicPr>
          <p:nvPr/>
        </p:nvPicPr>
        <p:blipFill>
          <a:blip r:embed="rId4"/>
          <a:stretch>
            <a:fillRect/>
          </a:stretch>
        </p:blipFill>
        <p:spPr>
          <a:xfrm>
            <a:off x="8160233" y="3710954"/>
            <a:ext cx="3712403" cy="2428877"/>
          </a:xfrm>
          <a:prstGeom prst="rect">
            <a:avLst/>
          </a:prstGeom>
        </p:spPr>
      </p:pic>
    </p:spTree>
    <p:extLst>
      <p:ext uri="{BB962C8B-B14F-4D97-AF65-F5344CB8AC3E}">
        <p14:creationId xmlns:p14="http://schemas.microsoft.com/office/powerpoint/2010/main" val="1263457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drawing of a fern&#10;&#10;AI-generated content may be incorrect.">
            <a:extLst>
              <a:ext uri="{FF2B5EF4-FFF2-40B4-BE49-F238E27FC236}">
                <a16:creationId xmlns:a16="http://schemas.microsoft.com/office/drawing/2014/main" id="{762DE052-BD1B-B02D-1B68-B97F547A46DC}"/>
              </a:ext>
            </a:extLst>
          </p:cNvPr>
          <p:cNvPicPr>
            <a:picLocks noChangeAspect="1"/>
          </p:cNvPicPr>
          <p:nvPr/>
        </p:nvPicPr>
        <p:blipFill>
          <a:blip r:embed="rId2"/>
          <a:srcRect t="-202" r="3215" b="1302"/>
          <a:stretch>
            <a:fillRect/>
          </a:stretch>
        </p:blipFill>
        <p:spPr>
          <a:xfrm>
            <a:off x="3278171" y="3850756"/>
            <a:ext cx="2284512" cy="2795476"/>
          </a:xfrm>
          <a:prstGeom prst="rect">
            <a:avLst/>
          </a:prstGeom>
        </p:spPr>
      </p:pic>
      <p:sp>
        <p:nvSpPr>
          <p:cNvPr id="2" name="Title 1">
            <a:extLst>
              <a:ext uri="{FF2B5EF4-FFF2-40B4-BE49-F238E27FC236}">
                <a16:creationId xmlns:a16="http://schemas.microsoft.com/office/drawing/2014/main" id="{2F746DB6-7179-0418-9172-AD520A4F65BD}"/>
              </a:ext>
            </a:extLst>
          </p:cNvPr>
          <p:cNvSpPr>
            <a:spLocks noGrp="1"/>
          </p:cNvSpPr>
          <p:nvPr>
            <p:ph type="title"/>
          </p:nvPr>
        </p:nvSpPr>
        <p:spPr>
          <a:xfrm>
            <a:off x="355760" y="384664"/>
            <a:ext cx="10802655" cy="824848"/>
          </a:xfrm>
        </p:spPr>
        <p:txBody>
          <a:bodyPr/>
          <a:lstStyle/>
          <a:p>
            <a:r>
              <a:rPr lang="en-US"/>
              <a:t>Yarrow</a:t>
            </a:r>
          </a:p>
        </p:txBody>
      </p:sp>
      <p:pic>
        <p:nvPicPr>
          <p:cNvPr id="7" name="Content Placeholder 6" descr="A close up of a plant&#10;&#10;AI-generated content may be incorrect.">
            <a:extLst>
              <a:ext uri="{FF2B5EF4-FFF2-40B4-BE49-F238E27FC236}">
                <a16:creationId xmlns:a16="http://schemas.microsoft.com/office/drawing/2014/main" id="{BBE2D15F-D3FE-618D-64E8-46BE35179028}"/>
              </a:ext>
            </a:extLst>
          </p:cNvPr>
          <p:cNvPicPr>
            <a:picLocks noGrp="1" noChangeAspect="1"/>
          </p:cNvPicPr>
          <p:nvPr>
            <p:ph idx="1"/>
          </p:nvPr>
        </p:nvPicPr>
        <p:blipFill>
          <a:blip r:embed="rId3"/>
          <a:stretch>
            <a:fillRect/>
          </a:stretch>
        </p:blipFill>
        <p:spPr>
          <a:xfrm>
            <a:off x="5316981" y="-134119"/>
            <a:ext cx="2551908" cy="5260475"/>
          </a:xfrm>
          <a:prstGeom prst="rect">
            <a:avLst/>
          </a:prstGeom>
        </p:spPr>
      </p:pic>
      <p:sp>
        <p:nvSpPr>
          <p:cNvPr id="4" name="Content Placeholder 3">
            <a:extLst>
              <a:ext uri="{FF2B5EF4-FFF2-40B4-BE49-F238E27FC236}">
                <a16:creationId xmlns:a16="http://schemas.microsoft.com/office/drawing/2014/main" id="{C120BE69-7AF8-1489-C06D-FCB27026BAAE}"/>
              </a:ext>
            </a:extLst>
          </p:cNvPr>
          <p:cNvSpPr>
            <a:spLocks noGrp="1"/>
          </p:cNvSpPr>
          <p:nvPr>
            <p:ph idx="10"/>
          </p:nvPr>
        </p:nvSpPr>
        <p:spPr>
          <a:xfrm>
            <a:off x="352109" y="1471844"/>
            <a:ext cx="4389731" cy="4498475"/>
          </a:xfrm>
        </p:spPr>
        <p:txBody>
          <a:bodyPr vert="horz" lIns="91440" tIns="45720" rIns="91440" bIns="45720" rtlCol="0" anchor="t">
            <a:normAutofit/>
          </a:bodyPr>
          <a:lstStyle/>
          <a:p>
            <a:pPr marL="0" indent="0">
              <a:buNone/>
            </a:pPr>
            <a:r>
              <a:rPr lang="en-US" sz="2000" b="1">
                <a:latin typeface="Work Sans"/>
              </a:rPr>
              <a:t>Fun fact</a:t>
            </a:r>
          </a:p>
          <a:p>
            <a:endParaRPr lang="en-US" sz="2000"/>
          </a:p>
          <a:p>
            <a:pPr marL="0" indent="0">
              <a:buNone/>
            </a:pPr>
            <a:r>
              <a:rPr lang="en-US" sz="2000">
                <a:latin typeface="Work Sans"/>
              </a:rPr>
              <a:t>When crushed, Yarrow leaves smell like herbs.</a:t>
            </a:r>
          </a:p>
          <a:p>
            <a:pPr marL="0" indent="0">
              <a:buNone/>
            </a:pPr>
            <a:endParaRPr lang="en-US" sz="2000">
              <a:latin typeface="Work Sans"/>
            </a:endParaRPr>
          </a:p>
          <a:p>
            <a:pPr marL="0" indent="0">
              <a:buNone/>
            </a:pPr>
            <a:r>
              <a:rPr lang="en-US" sz="2000">
                <a:latin typeface="Work Sans"/>
              </a:rPr>
              <a:t>Starlings line their nests with Yarrow leaves to deter insects.</a:t>
            </a:r>
            <a:endParaRPr lang="en-US" sz="2000"/>
          </a:p>
          <a:p>
            <a:pPr marL="0" indent="0">
              <a:buNone/>
            </a:pPr>
            <a:endParaRPr lang="en-US">
              <a:latin typeface="Work Sans"/>
            </a:endParaRPr>
          </a:p>
          <a:p>
            <a:pPr marL="0" indent="0">
              <a:buNone/>
            </a:pPr>
            <a:endParaRPr lang="en-US">
              <a:latin typeface="Work Sans"/>
            </a:endParaRPr>
          </a:p>
        </p:txBody>
      </p:sp>
      <p:sp>
        <p:nvSpPr>
          <p:cNvPr id="5" name="Content Placeholder 9">
            <a:extLst>
              <a:ext uri="{FF2B5EF4-FFF2-40B4-BE49-F238E27FC236}">
                <a16:creationId xmlns:a16="http://schemas.microsoft.com/office/drawing/2014/main" id="{78E036AA-7578-316E-1E10-C6496FB0BE5E}"/>
              </a:ext>
            </a:extLst>
          </p:cNvPr>
          <p:cNvSpPr txBox="1">
            <a:spLocks/>
          </p:cNvSpPr>
          <p:nvPr/>
        </p:nvSpPr>
        <p:spPr>
          <a:xfrm>
            <a:off x="7866749" y="1616856"/>
            <a:ext cx="4210931" cy="5024928"/>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Mottled Yarrow fly depends heavily on Yarrow.</a:t>
            </a: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b="1"/>
          </a:p>
        </p:txBody>
      </p:sp>
      <p:pic>
        <p:nvPicPr>
          <p:cNvPr id="3" name="Picture 2" descr="A close up of a fly&#10;&#10;AI-generated content may be incorrect.">
            <a:extLst>
              <a:ext uri="{FF2B5EF4-FFF2-40B4-BE49-F238E27FC236}">
                <a16:creationId xmlns:a16="http://schemas.microsoft.com/office/drawing/2014/main" id="{AF484BFE-67EA-3379-B188-C4BB1784B785}"/>
              </a:ext>
            </a:extLst>
          </p:cNvPr>
          <p:cNvPicPr>
            <a:picLocks noChangeAspect="1"/>
          </p:cNvPicPr>
          <p:nvPr/>
        </p:nvPicPr>
        <p:blipFill>
          <a:blip r:embed="rId4"/>
          <a:stretch>
            <a:fillRect/>
          </a:stretch>
        </p:blipFill>
        <p:spPr>
          <a:xfrm>
            <a:off x="8200672" y="3324402"/>
            <a:ext cx="3622323" cy="2805642"/>
          </a:xfrm>
          <a:prstGeom prst="rect">
            <a:avLst/>
          </a:prstGeom>
        </p:spPr>
      </p:pic>
    </p:spTree>
    <p:extLst>
      <p:ext uri="{BB962C8B-B14F-4D97-AF65-F5344CB8AC3E}">
        <p14:creationId xmlns:p14="http://schemas.microsoft.com/office/powerpoint/2010/main" val="1207162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descr="A drawing of a plant&#10;&#10;AI-generated content may be incorrect.">
            <a:extLst>
              <a:ext uri="{FF2B5EF4-FFF2-40B4-BE49-F238E27FC236}">
                <a16:creationId xmlns:a16="http://schemas.microsoft.com/office/drawing/2014/main" id="{A3323010-D5D3-22AC-9CF3-F8A410710237}"/>
              </a:ext>
            </a:extLst>
          </p:cNvPr>
          <p:cNvPicPr>
            <a:picLocks noChangeAspect="1"/>
          </p:cNvPicPr>
          <p:nvPr/>
        </p:nvPicPr>
        <p:blipFill>
          <a:blip r:embed="rId2"/>
          <a:srcRect l="-152" r="3475" b="2346"/>
          <a:stretch>
            <a:fillRect/>
          </a:stretch>
        </p:blipFill>
        <p:spPr>
          <a:xfrm>
            <a:off x="3786492" y="3532374"/>
            <a:ext cx="2305536" cy="3144343"/>
          </a:xfrm>
          <a:prstGeom prst="rect">
            <a:avLst/>
          </a:prstGeom>
        </p:spPr>
      </p:pic>
      <p:sp>
        <p:nvSpPr>
          <p:cNvPr id="2" name="Title 1">
            <a:extLst>
              <a:ext uri="{FF2B5EF4-FFF2-40B4-BE49-F238E27FC236}">
                <a16:creationId xmlns:a16="http://schemas.microsoft.com/office/drawing/2014/main" id="{B753D4E3-8F85-F8DE-EECA-E6CC8D3E0DF8}"/>
              </a:ext>
            </a:extLst>
          </p:cNvPr>
          <p:cNvSpPr>
            <a:spLocks noGrp="1"/>
          </p:cNvSpPr>
          <p:nvPr>
            <p:ph type="title"/>
          </p:nvPr>
        </p:nvSpPr>
        <p:spPr/>
        <p:txBody>
          <a:bodyPr/>
          <a:lstStyle/>
          <a:p>
            <a:r>
              <a:rPr lang="en-US">
                <a:latin typeface="Work Sans"/>
              </a:rPr>
              <a:t>Yellow rattle</a:t>
            </a:r>
            <a:endParaRPr lang="en-US"/>
          </a:p>
        </p:txBody>
      </p:sp>
      <p:pic>
        <p:nvPicPr>
          <p:cNvPr id="7" name="Content Placeholder 6" descr="A close up of a leaf&#10;&#10;AI-generated content may be incorrect.">
            <a:extLst>
              <a:ext uri="{FF2B5EF4-FFF2-40B4-BE49-F238E27FC236}">
                <a16:creationId xmlns:a16="http://schemas.microsoft.com/office/drawing/2014/main" id="{A94AA332-5A8D-9CBF-5ADF-BE1AB9358BCD}"/>
              </a:ext>
            </a:extLst>
          </p:cNvPr>
          <p:cNvPicPr>
            <a:picLocks noGrp="1" noChangeAspect="1"/>
          </p:cNvPicPr>
          <p:nvPr>
            <p:ph idx="1"/>
          </p:nvPr>
        </p:nvPicPr>
        <p:blipFill>
          <a:blip r:embed="rId3"/>
          <a:stretch>
            <a:fillRect/>
          </a:stretch>
        </p:blipFill>
        <p:spPr>
          <a:xfrm rot="21120000">
            <a:off x="5368260" y="321100"/>
            <a:ext cx="1842703" cy="4091810"/>
          </a:xfrm>
          <a:prstGeom prst="rect">
            <a:avLst/>
          </a:prstGeom>
        </p:spPr>
      </p:pic>
      <p:sp>
        <p:nvSpPr>
          <p:cNvPr id="4" name="Content Placeholder 3">
            <a:extLst>
              <a:ext uri="{FF2B5EF4-FFF2-40B4-BE49-F238E27FC236}">
                <a16:creationId xmlns:a16="http://schemas.microsoft.com/office/drawing/2014/main" id="{21F759F0-013A-4565-5C10-DEA435F4C806}"/>
              </a:ext>
            </a:extLst>
          </p:cNvPr>
          <p:cNvSpPr>
            <a:spLocks noGrp="1"/>
          </p:cNvSpPr>
          <p:nvPr>
            <p:ph idx="10"/>
          </p:nvPr>
        </p:nvSpPr>
        <p:spPr>
          <a:xfrm>
            <a:off x="555607" y="1523505"/>
            <a:ext cx="3761665" cy="4498475"/>
          </a:xfrm>
        </p:spPr>
        <p:txBody>
          <a:bodyPr vert="horz" lIns="91440" tIns="45720" rIns="91440" bIns="45720" rtlCol="0" anchor="t">
            <a:normAutofit/>
          </a:bodyPr>
          <a:lstStyle/>
          <a:p>
            <a:pPr marL="0" indent="0">
              <a:buNone/>
            </a:pPr>
            <a:r>
              <a:rPr lang="en-US" sz="2000" b="1">
                <a:latin typeface="Work Sans"/>
              </a:rPr>
              <a:t>Fun fact</a:t>
            </a:r>
          </a:p>
          <a:p>
            <a:endParaRPr lang="en-US" sz="2000"/>
          </a:p>
          <a:p>
            <a:pPr marL="0" indent="0">
              <a:buNone/>
            </a:pPr>
            <a:r>
              <a:rPr lang="en-US" sz="2000">
                <a:latin typeface="Work Sans"/>
              </a:rPr>
              <a:t>Known as the 'meadow maker' because it is a semi-parasitic plant that feeds off grass roots.</a:t>
            </a:r>
          </a:p>
          <a:p>
            <a:pPr marL="0" indent="0">
              <a:buNone/>
            </a:pPr>
            <a:endParaRPr lang="en-US" sz="2000"/>
          </a:p>
          <a:p>
            <a:pPr marL="0" indent="0">
              <a:buNone/>
            </a:pPr>
            <a:r>
              <a:rPr lang="en-US" sz="2000">
                <a:latin typeface="Work Sans"/>
              </a:rPr>
              <a:t>It gets the name 'rattle' from its tiny seeds which make a distinctive rattle when moved.</a:t>
            </a:r>
            <a:endParaRPr lang="en-US" sz="2000"/>
          </a:p>
          <a:p>
            <a:endParaRPr lang="en-US"/>
          </a:p>
        </p:txBody>
      </p:sp>
      <p:sp>
        <p:nvSpPr>
          <p:cNvPr id="5" name="Content Placeholder 9">
            <a:extLst>
              <a:ext uri="{FF2B5EF4-FFF2-40B4-BE49-F238E27FC236}">
                <a16:creationId xmlns:a16="http://schemas.microsoft.com/office/drawing/2014/main" id="{9FB6DB32-0A51-304F-8AE4-31D2EDDA53E2}"/>
              </a:ext>
            </a:extLst>
          </p:cNvPr>
          <p:cNvSpPr txBox="1">
            <a:spLocks/>
          </p:cNvSpPr>
          <p:nvPr/>
        </p:nvSpPr>
        <p:spPr>
          <a:xfrm>
            <a:off x="7951415" y="995967"/>
            <a:ext cx="4126265" cy="5504705"/>
          </a:xfrm>
          <a:prstGeom prst="rect">
            <a:avLst/>
          </a:prstGeom>
          <a:ln w="57150">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a:latin typeface="Work Sans"/>
              </a:rPr>
              <a:t>Meet the insect</a:t>
            </a:r>
            <a:endParaRPr lang="en-US"/>
          </a:p>
          <a:p>
            <a:pPr marL="0" indent="0">
              <a:lnSpc>
                <a:spcPct val="100000"/>
              </a:lnSpc>
              <a:spcBef>
                <a:spcPts val="0"/>
              </a:spcBef>
              <a:buNone/>
            </a:pPr>
            <a:endParaRPr lang="en-US" sz="2000">
              <a:latin typeface="Work Sans"/>
            </a:endParaRPr>
          </a:p>
          <a:p>
            <a:pPr marL="0" indent="0">
              <a:lnSpc>
                <a:spcPct val="100000"/>
              </a:lnSpc>
              <a:spcBef>
                <a:spcPts val="0"/>
              </a:spcBef>
              <a:buNone/>
            </a:pPr>
            <a:r>
              <a:rPr lang="en-US" sz="2000">
                <a:latin typeface="Work Sans"/>
              </a:rPr>
              <a:t>The caterpillar of the Grass Rivulet moth heavily relies on the ripening seeds of Yellow rattle.</a:t>
            </a:r>
            <a:endParaRPr lang="en-US" sz="2000"/>
          </a:p>
          <a:p>
            <a:pPr marL="0" indent="0">
              <a:lnSpc>
                <a:spcPct val="100000"/>
              </a:lnSpc>
              <a:spcBef>
                <a:spcPts val="0"/>
              </a:spcBef>
              <a:buNone/>
            </a:pPr>
            <a:endParaRPr lang="en-US" sz="2000"/>
          </a:p>
          <a:p>
            <a:pPr marL="0" indent="0">
              <a:lnSpc>
                <a:spcPct val="100000"/>
              </a:lnSpc>
              <a:spcBef>
                <a:spcPts val="0"/>
              </a:spcBef>
              <a:buNone/>
            </a:pPr>
            <a:endParaRPr lang="en-US" sz="2000"/>
          </a:p>
        </p:txBody>
      </p:sp>
      <p:pic>
        <p:nvPicPr>
          <p:cNvPr id="3" name="Picture 2" descr="A moth on a fabric surface&#10;&#10;AI-generated content may be incorrect.">
            <a:extLst>
              <a:ext uri="{FF2B5EF4-FFF2-40B4-BE49-F238E27FC236}">
                <a16:creationId xmlns:a16="http://schemas.microsoft.com/office/drawing/2014/main" id="{597B1D77-50FB-724D-9F74-D672A999A6AD}"/>
              </a:ext>
            </a:extLst>
          </p:cNvPr>
          <p:cNvPicPr>
            <a:picLocks noChangeAspect="1"/>
          </p:cNvPicPr>
          <p:nvPr/>
        </p:nvPicPr>
        <p:blipFill>
          <a:blip r:embed="rId4"/>
          <a:stretch>
            <a:fillRect/>
          </a:stretch>
        </p:blipFill>
        <p:spPr>
          <a:xfrm>
            <a:off x="8552760" y="2852600"/>
            <a:ext cx="2927351" cy="3527149"/>
          </a:xfrm>
          <a:prstGeom prst="rect">
            <a:avLst/>
          </a:prstGeom>
        </p:spPr>
      </p:pic>
    </p:spTree>
    <p:extLst>
      <p:ext uri="{BB962C8B-B14F-4D97-AF65-F5344CB8AC3E}">
        <p14:creationId xmlns:p14="http://schemas.microsoft.com/office/powerpoint/2010/main" val="2770727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D6DC7903-915F-B0D6-B85B-FDB8E6FA041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44189" y="266"/>
            <a:ext cx="7247811" cy="6857734"/>
          </a:xfrm>
          <a:prstGeom prst="rect">
            <a:avLst/>
          </a:prstGeom>
        </p:spPr>
      </p:pic>
      <p:sp>
        <p:nvSpPr>
          <p:cNvPr id="11" name="Title 10">
            <a:extLst>
              <a:ext uri="{FF2B5EF4-FFF2-40B4-BE49-F238E27FC236}">
                <a16:creationId xmlns:a16="http://schemas.microsoft.com/office/drawing/2014/main" id="{02975BD1-A141-8B8F-3889-6FA33BF9C1AC}"/>
              </a:ext>
            </a:extLst>
          </p:cNvPr>
          <p:cNvSpPr>
            <a:spLocks noGrp="1"/>
          </p:cNvSpPr>
          <p:nvPr>
            <p:ph type="title"/>
          </p:nvPr>
        </p:nvSpPr>
        <p:spPr>
          <a:xfrm>
            <a:off x="551145" y="365126"/>
            <a:ext cx="4325655" cy="2416174"/>
          </a:xfrm>
        </p:spPr>
        <p:txBody>
          <a:bodyPr>
            <a:normAutofit/>
          </a:bodyPr>
          <a:lstStyle/>
          <a:p>
            <a:r>
              <a:rPr lang="en-GB" b="0"/>
              <a:t>What percentage of this quadrat has greater plantain?</a:t>
            </a:r>
          </a:p>
        </p:txBody>
      </p:sp>
      <p:pic>
        <p:nvPicPr>
          <p:cNvPr id="15" name="Content Placeholder 14" descr="A close up of a leaf&#10;&#10;AI-generated content may be incorrect.">
            <a:extLst>
              <a:ext uri="{FF2B5EF4-FFF2-40B4-BE49-F238E27FC236}">
                <a16:creationId xmlns:a16="http://schemas.microsoft.com/office/drawing/2014/main" id="{3612B727-5243-99DE-BBCD-E3BFDF677BD3}"/>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rot="16021061">
            <a:off x="1461409" y="2833809"/>
            <a:ext cx="2032132" cy="3059031"/>
          </a:xfrm>
        </p:spPr>
      </p:pic>
    </p:spTree>
    <p:extLst>
      <p:ext uri="{BB962C8B-B14F-4D97-AF65-F5344CB8AC3E}">
        <p14:creationId xmlns:p14="http://schemas.microsoft.com/office/powerpoint/2010/main" val="306109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47696-062B-39C2-8F11-84E960D30F71}"/>
            </a:ext>
          </a:extLst>
        </p:cNvPr>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22BF4574-7BD1-8B80-D207-D8E68D95A74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44189" y="266"/>
            <a:ext cx="7247811" cy="6857734"/>
          </a:xfrm>
          <a:prstGeom prst="rect">
            <a:avLst/>
          </a:prstGeom>
        </p:spPr>
      </p:pic>
      <p:sp>
        <p:nvSpPr>
          <p:cNvPr id="11" name="Title 10">
            <a:extLst>
              <a:ext uri="{FF2B5EF4-FFF2-40B4-BE49-F238E27FC236}">
                <a16:creationId xmlns:a16="http://schemas.microsoft.com/office/drawing/2014/main" id="{743A10AF-DC12-D116-B1B6-0B80337F4B2C}"/>
              </a:ext>
            </a:extLst>
          </p:cNvPr>
          <p:cNvSpPr>
            <a:spLocks noGrp="1"/>
          </p:cNvSpPr>
          <p:nvPr>
            <p:ph type="title"/>
          </p:nvPr>
        </p:nvSpPr>
        <p:spPr>
          <a:xfrm>
            <a:off x="551145" y="365126"/>
            <a:ext cx="4325655" cy="2416174"/>
          </a:xfrm>
        </p:spPr>
        <p:txBody>
          <a:bodyPr>
            <a:normAutofit/>
          </a:bodyPr>
          <a:lstStyle/>
          <a:p>
            <a:r>
              <a:rPr lang="en-GB" b="0"/>
              <a:t>What percentage of this quadrat has greater plantain?</a:t>
            </a:r>
          </a:p>
        </p:txBody>
      </p:sp>
      <p:pic>
        <p:nvPicPr>
          <p:cNvPr id="15" name="Content Placeholder 14" descr="A close up of a leaf&#10;&#10;AI-generated content may be incorrect.">
            <a:extLst>
              <a:ext uri="{FF2B5EF4-FFF2-40B4-BE49-F238E27FC236}">
                <a16:creationId xmlns:a16="http://schemas.microsoft.com/office/drawing/2014/main" id="{D5410693-314B-6D1F-B4F5-1166B9F090E4}"/>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rot="16021061">
            <a:off x="1461409" y="2833809"/>
            <a:ext cx="2032132" cy="3059031"/>
          </a:xfrm>
        </p:spPr>
      </p:pic>
      <p:sp>
        <p:nvSpPr>
          <p:cNvPr id="20" name="Oval 19">
            <a:extLst>
              <a:ext uri="{FF2B5EF4-FFF2-40B4-BE49-F238E27FC236}">
                <a16:creationId xmlns:a16="http://schemas.microsoft.com/office/drawing/2014/main" id="{AC9E0542-227B-B76C-F5DD-31BA9AC4213A}"/>
              </a:ext>
            </a:extLst>
          </p:cNvPr>
          <p:cNvSpPr/>
          <p:nvPr/>
        </p:nvSpPr>
        <p:spPr>
          <a:xfrm>
            <a:off x="6450240" y="4107543"/>
            <a:ext cx="2281462" cy="2264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33B79C5-C829-BCAA-DD93-9C5D0242C433}"/>
              </a:ext>
            </a:extLst>
          </p:cNvPr>
          <p:cNvSpPr/>
          <p:nvPr/>
        </p:nvSpPr>
        <p:spPr>
          <a:xfrm rot="18599419">
            <a:off x="9506739" y="3662690"/>
            <a:ext cx="2705360" cy="2380343"/>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C8716258-68B7-F46D-2339-F7201EB75E75}"/>
              </a:ext>
            </a:extLst>
          </p:cNvPr>
          <p:cNvSpPr/>
          <p:nvPr/>
        </p:nvSpPr>
        <p:spPr>
          <a:xfrm>
            <a:off x="7590971" y="486228"/>
            <a:ext cx="1905001"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815E281B-CB3C-92A3-89A7-44DAF7CED2CF}"/>
              </a:ext>
            </a:extLst>
          </p:cNvPr>
          <p:cNvSpPr/>
          <p:nvPr/>
        </p:nvSpPr>
        <p:spPr>
          <a:xfrm rot="1482871">
            <a:off x="8795193" y="1850304"/>
            <a:ext cx="2520049"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25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572-D11E-5A1F-445C-0C3644C5B11D}"/>
              </a:ext>
            </a:extLst>
          </p:cNvPr>
          <p:cNvSpPr>
            <a:spLocks noGrp="1"/>
          </p:cNvSpPr>
          <p:nvPr>
            <p:ph type="title"/>
          </p:nvPr>
        </p:nvSpPr>
        <p:spPr>
          <a:xfrm>
            <a:off x="1302414" y="2812112"/>
            <a:ext cx="9589893" cy="824848"/>
          </a:xfrm>
        </p:spPr>
        <p:txBody>
          <a:bodyPr>
            <a:noAutofit/>
          </a:bodyPr>
          <a:lstStyle/>
          <a:p>
            <a:pPr algn="ctr"/>
            <a:r>
              <a:rPr lang="en-US" sz="4800">
                <a:latin typeface="Work Sans"/>
              </a:rPr>
              <a:t>Why do we survey the plants in a habitat?</a:t>
            </a:r>
          </a:p>
        </p:txBody>
      </p:sp>
    </p:spTree>
    <p:extLst>
      <p:ext uri="{BB962C8B-B14F-4D97-AF65-F5344CB8AC3E}">
        <p14:creationId xmlns:p14="http://schemas.microsoft.com/office/powerpoint/2010/main" val="3342934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A3D3-969F-12CA-0E13-AD03D62BAE0A}"/>
            </a:ext>
          </a:extLst>
        </p:cNvPr>
        <p:cNvGrpSpPr/>
        <p:nvPr/>
      </p:nvGrpSpPr>
      <p:grpSpPr>
        <a:xfrm>
          <a:off x="0" y="0"/>
          <a:ext cx="0" cy="0"/>
          <a:chOff x="0" y="0"/>
          <a:chExt cx="0" cy="0"/>
        </a:xfrm>
      </p:grpSpPr>
      <p:pic>
        <p:nvPicPr>
          <p:cNvPr id="10" name="Picture 9" descr="A close up of grass&#10;&#10;AI-generated content may be incorrect.">
            <a:extLst>
              <a:ext uri="{FF2B5EF4-FFF2-40B4-BE49-F238E27FC236}">
                <a16:creationId xmlns:a16="http://schemas.microsoft.com/office/drawing/2014/main" id="{9E522FCE-0AAB-C28C-7415-BF12EBC53D8F}"/>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44189" y="266"/>
            <a:ext cx="7247811" cy="6857734"/>
          </a:xfrm>
          <a:prstGeom prst="rect">
            <a:avLst/>
          </a:prstGeom>
        </p:spPr>
      </p:pic>
      <p:sp>
        <p:nvSpPr>
          <p:cNvPr id="11" name="Title 10">
            <a:extLst>
              <a:ext uri="{FF2B5EF4-FFF2-40B4-BE49-F238E27FC236}">
                <a16:creationId xmlns:a16="http://schemas.microsoft.com/office/drawing/2014/main" id="{1F50023C-7C42-8117-6F3D-6585E833AB3C}"/>
              </a:ext>
            </a:extLst>
          </p:cNvPr>
          <p:cNvSpPr>
            <a:spLocks noGrp="1"/>
          </p:cNvSpPr>
          <p:nvPr>
            <p:ph type="title"/>
          </p:nvPr>
        </p:nvSpPr>
        <p:spPr>
          <a:xfrm>
            <a:off x="551145" y="365126"/>
            <a:ext cx="4325655" cy="2416174"/>
          </a:xfrm>
        </p:spPr>
        <p:txBody>
          <a:bodyPr>
            <a:normAutofit/>
          </a:bodyPr>
          <a:lstStyle/>
          <a:p>
            <a:r>
              <a:rPr lang="en-GB" b="0">
                <a:latin typeface="Work Sans"/>
              </a:rPr>
              <a:t>Just over one third (33%) of this square is covered in greater plantain. </a:t>
            </a:r>
          </a:p>
        </p:txBody>
      </p:sp>
      <p:sp>
        <p:nvSpPr>
          <p:cNvPr id="20" name="Oval 19">
            <a:extLst>
              <a:ext uri="{FF2B5EF4-FFF2-40B4-BE49-F238E27FC236}">
                <a16:creationId xmlns:a16="http://schemas.microsoft.com/office/drawing/2014/main" id="{30030F53-8D8F-A350-F361-D207A4BB1F09}"/>
              </a:ext>
            </a:extLst>
          </p:cNvPr>
          <p:cNvSpPr/>
          <p:nvPr/>
        </p:nvSpPr>
        <p:spPr>
          <a:xfrm>
            <a:off x="7427363" y="4580029"/>
            <a:ext cx="2281462" cy="2264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71481EF-4887-F7A4-5BA1-34E3F2B1B044}"/>
              </a:ext>
            </a:extLst>
          </p:cNvPr>
          <p:cNvSpPr/>
          <p:nvPr/>
        </p:nvSpPr>
        <p:spPr>
          <a:xfrm rot="18599419">
            <a:off x="9637368" y="4352558"/>
            <a:ext cx="2705360" cy="2380343"/>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EEA971B-D0F5-DF83-BDE7-0AAE4952B700}"/>
              </a:ext>
            </a:extLst>
          </p:cNvPr>
          <p:cNvSpPr/>
          <p:nvPr/>
        </p:nvSpPr>
        <p:spPr>
          <a:xfrm>
            <a:off x="6151695" y="3738421"/>
            <a:ext cx="1905001"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B53E698-177F-07E2-7066-631C054EF0C7}"/>
              </a:ext>
            </a:extLst>
          </p:cNvPr>
          <p:cNvSpPr/>
          <p:nvPr/>
        </p:nvSpPr>
        <p:spPr>
          <a:xfrm rot="1482871">
            <a:off x="4891671" y="4898374"/>
            <a:ext cx="2520049" cy="1756229"/>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CE0D9876-1398-9D95-8869-ADBE4FF0CB51}"/>
              </a:ext>
            </a:extLst>
          </p:cNvPr>
          <p:cNvCxnSpPr>
            <a:cxnSpLocks/>
          </p:cNvCxnSpPr>
          <p:nvPr/>
        </p:nvCxnSpPr>
        <p:spPr>
          <a:xfrm>
            <a:off x="4944189" y="4437349"/>
            <a:ext cx="7247811" cy="0"/>
          </a:xfrm>
          <a:prstGeom prst="line">
            <a:avLst/>
          </a:prstGeom>
          <a:ln w="190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4302EC-4DE7-0EBC-37A6-F4D922E5FF3B}"/>
              </a:ext>
            </a:extLst>
          </p:cNvPr>
          <p:cNvCxnSpPr>
            <a:cxnSpLocks/>
          </p:cNvCxnSpPr>
          <p:nvPr/>
        </p:nvCxnSpPr>
        <p:spPr>
          <a:xfrm>
            <a:off x="4944189" y="2314898"/>
            <a:ext cx="7247811" cy="0"/>
          </a:xfrm>
          <a:prstGeom prst="line">
            <a:avLst/>
          </a:prstGeom>
          <a:ln w="1905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F3008BB-F829-E7FC-C54B-B18A7FBF4D28}"/>
              </a:ext>
            </a:extLst>
          </p:cNvPr>
          <p:cNvSpPr txBox="1"/>
          <p:nvPr/>
        </p:nvSpPr>
        <p:spPr>
          <a:xfrm>
            <a:off x="548600" y="2990929"/>
            <a:ext cx="395188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Work Sans"/>
                <a:ea typeface="Calibri"/>
                <a:cs typeface="Calibri"/>
              </a:rPr>
              <a:t>This means Greater plantain would go in the 34-50% category.</a:t>
            </a:r>
            <a:endParaRPr lang="en-US" sz="3200">
              <a:latin typeface="Work Sans"/>
            </a:endParaRPr>
          </a:p>
        </p:txBody>
      </p:sp>
    </p:spTree>
    <p:extLst>
      <p:ext uri="{BB962C8B-B14F-4D97-AF65-F5344CB8AC3E}">
        <p14:creationId xmlns:p14="http://schemas.microsoft.com/office/powerpoint/2010/main" val="3650382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9B8D-43D1-D0C2-70E6-ECBE43E6D90A}"/>
              </a:ext>
            </a:extLst>
          </p:cNvPr>
          <p:cNvSpPr>
            <a:spLocks noGrp="1"/>
          </p:cNvSpPr>
          <p:nvPr>
            <p:ph type="title"/>
          </p:nvPr>
        </p:nvSpPr>
        <p:spPr/>
        <p:txBody>
          <a:bodyPr/>
          <a:lstStyle/>
          <a:p>
            <a:r>
              <a:rPr lang="en-US">
                <a:latin typeface="Work Sans"/>
              </a:rPr>
              <a:t>When we come back inside</a:t>
            </a:r>
            <a:endParaRPr lang="en-US"/>
          </a:p>
        </p:txBody>
      </p:sp>
      <p:sp>
        <p:nvSpPr>
          <p:cNvPr id="3" name="Content Placeholder 2">
            <a:extLst>
              <a:ext uri="{FF2B5EF4-FFF2-40B4-BE49-F238E27FC236}">
                <a16:creationId xmlns:a16="http://schemas.microsoft.com/office/drawing/2014/main" id="{85B4727E-C797-1F66-8E35-A8843E7742BB}"/>
              </a:ext>
            </a:extLst>
          </p:cNvPr>
          <p:cNvSpPr>
            <a:spLocks noGrp="1"/>
          </p:cNvSpPr>
          <p:nvPr>
            <p:ph idx="1"/>
          </p:nvPr>
        </p:nvSpPr>
        <p:spPr>
          <a:xfrm>
            <a:off x="551146" y="1713124"/>
            <a:ext cx="11378282" cy="4463839"/>
          </a:xfrm>
        </p:spPr>
        <p:txBody>
          <a:bodyPr vert="horz" lIns="91440" tIns="45720" rIns="91440" bIns="45720" rtlCol="0" anchor="t">
            <a:normAutofit/>
          </a:bodyPr>
          <a:lstStyle/>
          <a:p>
            <a:pPr marL="0" indent="0">
              <a:buNone/>
            </a:pPr>
            <a:r>
              <a:rPr lang="en-US">
                <a:latin typeface="Work Sans"/>
              </a:rPr>
              <a:t>We will:</a:t>
            </a:r>
            <a:endParaRPr lang="en-US"/>
          </a:p>
          <a:p>
            <a:pPr marL="0" indent="0">
              <a:buNone/>
            </a:pPr>
            <a:endParaRPr lang="en-US"/>
          </a:p>
          <a:p>
            <a:r>
              <a:rPr lang="en-US">
                <a:latin typeface="Work Sans"/>
              </a:rPr>
              <a:t>enter the results of our survey online on the Nature Park website</a:t>
            </a:r>
          </a:p>
          <a:p>
            <a:endParaRPr lang="en-US">
              <a:latin typeface="Work Sans"/>
            </a:endParaRPr>
          </a:p>
          <a:p>
            <a:r>
              <a:rPr lang="en-US">
                <a:latin typeface="Work Sans"/>
              </a:rPr>
              <a:t>start to think about what our results mean</a:t>
            </a:r>
          </a:p>
          <a:p>
            <a:endParaRPr lang="en-US">
              <a:latin typeface="Work Sans"/>
            </a:endParaRPr>
          </a:p>
          <a:p>
            <a:r>
              <a:rPr lang="en-US">
                <a:latin typeface="Work Sans"/>
              </a:rPr>
              <a:t>think about where else at school we could do this survey and different things we can investigate e.g. results before and after we let the grass in an area grow long</a:t>
            </a:r>
          </a:p>
        </p:txBody>
      </p:sp>
    </p:spTree>
    <p:extLst>
      <p:ext uri="{BB962C8B-B14F-4D97-AF65-F5344CB8AC3E}">
        <p14:creationId xmlns:p14="http://schemas.microsoft.com/office/powerpoint/2010/main" val="3857827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93-6D55-584D-53CB-3800DE64E661}"/>
              </a:ext>
            </a:extLst>
          </p:cNvPr>
          <p:cNvSpPr>
            <a:spLocks noGrp="1"/>
          </p:cNvSpPr>
          <p:nvPr>
            <p:ph type="title"/>
          </p:nvPr>
        </p:nvSpPr>
        <p:spPr/>
        <p:txBody>
          <a:bodyPr/>
          <a:lstStyle/>
          <a:p>
            <a:r>
              <a:rPr lang="en-GB">
                <a:latin typeface="Work Sans"/>
              </a:rPr>
              <a:t>What happens with the data</a:t>
            </a:r>
            <a:endParaRPr lang="en-GB"/>
          </a:p>
        </p:txBody>
      </p:sp>
      <p:sp>
        <p:nvSpPr>
          <p:cNvPr id="3" name="Content Placeholder 2">
            <a:extLst>
              <a:ext uri="{FF2B5EF4-FFF2-40B4-BE49-F238E27FC236}">
                <a16:creationId xmlns:a16="http://schemas.microsoft.com/office/drawing/2014/main" id="{B74879BE-45E2-0E4F-0842-96FC59784FE3}"/>
              </a:ext>
            </a:extLst>
          </p:cNvPr>
          <p:cNvSpPr>
            <a:spLocks noGrp="1"/>
          </p:cNvSpPr>
          <p:nvPr>
            <p:ph idx="1"/>
          </p:nvPr>
        </p:nvSpPr>
        <p:spPr>
          <a:xfrm>
            <a:off x="551146" y="1718593"/>
            <a:ext cx="11147981" cy="4458370"/>
          </a:xfrm>
        </p:spPr>
        <p:txBody>
          <a:bodyPr vert="horz" lIns="91440" tIns="45720" rIns="91440" bIns="45720" rtlCol="0" anchor="t">
            <a:normAutofit/>
          </a:bodyPr>
          <a:lstStyle/>
          <a:p>
            <a:r>
              <a:rPr lang="en-GB">
                <a:latin typeface="Work Sans"/>
              </a:rPr>
              <a:t>we can use our results to find much more about grassy areas at school as we discussed earlier</a:t>
            </a:r>
            <a:endParaRPr lang="en-GB"/>
          </a:p>
          <a:p>
            <a:endParaRPr lang="en-GB"/>
          </a:p>
          <a:p>
            <a:r>
              <a:rPr lang="en-GB">
                <a:latin typeface="Work Sans"/>
              </a:rPr>
              <a:t>it will be combined with all the other Grassland Plant Surveys carried out across England in other schools to answer questions about grasslands nationally</a:t>
            </a:r>
          </a:p>
          <a:p>
            <a:endParaRPr lang="en-GB"/>
          </a:p>
          <a:p>
            <a:r>
              <a:rPr lang="en-GB">
                <a:latin typeface="Work Sans"/>
              </a:rPr>
              <a:t>it will be made available to other schools and researchers who can study it and use it in their learning </a:t>
            </a:r>
            <a:endParaRPr lang="en-GB"/>
          </a:p>
        </p:txBody>
      </p:sp>
    </p:spTree>
    <p:extLst>
      <p:ext uri="{BB962C8B-B14F-4D97-AF65-F5344CB8AC3E}">
        <p14:creationId xmlns:p14="http://schemas.microsoft.com/office/powerpoint/2010/main" val="3138327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313AD-DB6C-C5CD-FE0D-4DC5A4769239}"/>
              </a:ext>
            </a:extLst>
          </p:cNvPr>
          <p:cNvSpPr>
            <a:spLocks noGrp="1"/>
          </p:cNvSpPr>
          <p:nvPr>
            <p:ph type="title"/>
          </p:nvPr>
        </p:nvSpPr>
        <p:spPr/>
        <p:txBody>
          <a:bodyPr/>
          <a:lstStyle/>
          <a:p>
            <a:endParaRPr lang="en-GB" noProof="0"/>
          </a:p>
        </p:txBody>
      </p:sp>
      <p:pic>
        <p:nvPicPr>
          <p:cNvPr id="8" name="Content Placeholder 7" descr="A landscape.&#10;In the top left is a lake with a stream flowing into it from the right. In the foreground is tall grass and a hedge with brambles. Beyond this is a grassy area with yellow flowers. Beyond this, near the stream, is darker green grass. This gives way to deciduous trees with silvery/greyish leaves.&#10;&#10;On the left is a hill with deciduous trees with brighter green or yellowish leaves.">
            <a:extLst>
              <a:ext uri="{FF2B5EF4-FFF2-40B4-BE49-F238E27FC236}">
                <a16:creationId xmlns:a16="http://schemas.microsoft.com/office/drawing/2014/main" id="{21AC96A0-733C-F5F7-2560-23E9F70CE97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12228589" cy="6858000"/>
          </a:xfrm>
        </p:spPr>
      </p:pic>
      <p:sp>
        <p:nvSpPr>
          <p:cNvPr id="9" name="Title 1">
            <a:extLst>
              <a:ext uri="{FF2B5EF4-FFF2-40B4-BE49-F238E27FC236}">
                <a16:creationId xmlns:a16="http://schemas.microsoft.com/office/drawing/2014/main" id="{45D25870-36C5-11AB-6ECD-AE20591A80A4}"/>
              </a:ext>
            </a:extLst>
          </p:cNvPr>
          <p:cNvSpPr txBox="1">
            <a:spLocks/>
          </p:cNvSpPr>
          <p:nvPr/>
        </p:nvSpPr>
        <p:spPr>
          <a:xfrm>
            <a:off x="551146" y="365126"/>
            <a:ext cx="8822691" cy="824848"/>
          </a:xfrm>
          <a:prstGeom prst="rect">
            <a:avLst/>
          </a:prstGeom>
          <a:solidFill>
            <a:srgbClr val="F9F6F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noProof="0"/>
              <a:t>Divide this image into different habitats</a:t>
            </a:r>
          </a:p>
        </p:txBody>
      </p:sp>
    </p:spTree>
    <p:extLst>
      <p:ext uri="{BB962C8B-B14F-4D97-AF65-F5344CB8AC3E}">
        <p14:creationId xmlns:p14="http://schemas.microsoft.com/office/powerpoint/2010/main" val="50183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370FD6-DCA0-867C-8485-DDD582D6C19B}"/>
              </a:ext>
            </a:extLst>
          </p:cNvPr>
          <p:cNvSpPr>
            <a:spLocks noGrp="1"/>
          </p:cNvSpPr>
          <p:nvPr>
            <p:ph type="title"/>
          </p:nvPr>
        </p:nvSpPr>
        <p:spPr/>
        <p:txBody>
          <a:bodyPr>
            <a:normAutofit fontScale="90000"/>
          </a:bodyPr>
          <a:lstStyle/>
          <a:p>
            <a:r>
              <a:rPr lang="en-GB" noProof="0"/>
              <a:t>What factors did you use to differentiate habitats?</a:t>
            </a:r>
          </a:p>
        </p:txBody>
      </p:sp>
      <p:sp>
        <p:nvSpPr>
          <p:cNvPr id="10" name="Content Placeholder 9">
            <a:extLst>
              <a:ext uri="{FF2B5EF4-FFF2-40B4-BE49-F238E27FC236}">
                <a16:creationId xmlns:a16="http://schemas.microsoft.com/office/drawing/2014/main" id="{5F5FA59B-2165-E085-1424-659912707705}"/>
              </a:ext>
            </a:extLst>
          </p:cNvPr>
          <p:cNvSpPr>
            <a:spLocks noGrp="1"/>
          </p:cNvSpPr>
          <p:nvPr>
            <p:ph idx="1"/>
          </p:nvPr>
        </p:nvSpPr>
        <p:spPr>
          <a:xfrm>
            <a:off x="551145" y="1481925"/>
            <a:ext cx="10925036" cy="4475385"/>
          </a:xfrm>
        </p:spPr>
        <p:txBody>
          <a:bodyPr vert="horz" lIns="91440" tIns="45720" rIns="91440" bIns="45720" rtlCol="0" anchor="t">
            <a:normAutofit/>
          </a:bodyPr>
          <a:lstStyle/>
          <a:p>
            <a:pPr marL="0" indent="0">
              <a:buNone/>
            </a:pPr>
            <a:r>
              <a:rPr lang="en-GB" sz="2800" noProof="0">
                <a:latin typeface="Work Sans"/>
              </a:rPr>
              <a:t>Plants can be used to </a:t>
            </a:r>
            <a:r>
              <a:rPr lang="en-GB" sz="2800">
                <a:latin typeface="Work Sans"/>
              </a:rPr>
              <a:t>tell</a:t>
            </a:r>
            <a:r>
              <a:rPr lang="en-GB" sz="2800" noProof="0">
                <a:latin typeface="Work Sans"/>
              </a:rPr>
              <a:t> </a:t>
            </a:r>
            <a:r>
              <a:rPr lang="en-GB" sz="2800">
                <a:latin typeface="Work Sans"/>
              </a:rPr>
              <a:t>us </a:t>
            </a:r>
            <a:r>
              <a:rPr lang="en-GB" sz="2800" noProof="0">
                <a:latin typeface="Work Sans"/>
              </a:rPr>
              <a:t>a lot about an ecosystem</a:t>
            </a:r>
            <a:r>
              <a:rPr lang="en-GB" sz="2800">
                <a:latin typeface="Work Sans"/>
              </a:rPr>
              <a:t> such as:</a:t>
            </a:r>
            <a:endParaRPr lang="en-GB" sz="2800" noProof="0">
              <a:latin typeface="Work Sans"/>
            </a:endParaRPr>
          </a:p>
          <a:p>
            <a:pPr marL="0" indent="0">
              <a:buNone/>
            </a:pPr>
            <a:r>
              <a:rPr lang="en-GB" sz="2800">
                <a:latin typeface="Work Sans"/>
              </a:rPr>
              <a:t>              soil qualities                         biodiversity</a:t>
            </a:r>
            <a:endParaRPr lang="en-GB" sz="2800" noProof="0"/>
          </a:p>
        </p:txBody>
      </p:sp>
      <p:pic>
        <p:nvPicPr>
          <p:cNvPr id="3" name="Picture 2" descr="A field of flowers&#10;&#10;AI-generated content may be incorrect.">
            <a:extLst>
              <a:ext uri="{FF2B5EF4-FFF2-40B4-BE49-F238E27FC236}">
                <a16:creationId xmlns:a16="http://schemas.microsoft.com/office/drawing/2014/main" id="{B72CC8DF-F03D-0971-309D-3C8FF1A987F5}"/>
              </a:ext>
            </a:extLst>
          </p:cNvPr>
          <p:cNvPicPr>
            <a:picLocks noChangeAspect="1"/>
          </p:cNvPicPr>
          <p:nvPr/>
        </p:nvPicPr>
        <p:blipFill>
          <a:blip r:embed="rId3"/>
          <a:stretch>
            <a:fillRect/>
          </a:stretch>
        </p:blipFill>
        <p:spPr>
          <a:xfrm>
            <a:off x="6290541" y="2910463"/>
            <a:ext cx="4428837" cy="2770621"/>
          </a:xfrm>
          <a:prstGeom prst="rect">
            <a:avLst/>
          </a:prstGeom>
        </p:spPr>
      </p:pic>
      <p:pic>
        <p:nvPicPr>
          <p:cNvPr id="6" name="Picture 5" descr="A close-up of a soil layer&#10;&#10;AI-generated content may be incorrect.">
            <a:extLst>
              <a:ext uri="{FF2B5EF4-FFF2-40B4-BE49-F238E27FC236}">
                <a16:creationId xmlns:a16="http://schemas.microsoft.com/office/drawing/2014/main" id="{C0F9F025-2102-8B80-BCC4-E2B52E4A06FB}"/>
              </a:ext>
            </a:extLst>
          </p:cNvPr>
          <p:cNvPicPr>
            <a:picLocks noChangeAspect="1"/>
          </p:cNvPicPr>
          <p:nvPr/>
        </p:nvPicPr>
        <p:blipFill>
          <a:blip r:embed="rId4"/>
          <a:srcRect b="11412"/>
          <a:stretch>
            <a:fillRect/>
          </a:stretch>
        </p:blipFill>
        <p:spPr>
          <a:xfrm>
            <a:off x="2018886" y="2881889"/>
            <a:ext cx="3026741" cy="2799195"/>
          </a:xfrm>
          <a:prstGeom prst="rect">
            <a:avLst/>
          </a:prstGeom>
        </p:spPr>
      </p:pic>
    </p:spTree>
    <p:extLst>
      <p:ext uri="{BB962C8B-B14F-4D97-AF65-F5344CB8AC3E}">
        <p14:creationId xmlns:p14="http://schemas.microsoft.com/office/powerpoint/2010/main" val="6316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4CA71-D712-1544-7109-F1578645F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0BB88-4967-B637-1D1E-42052D3149FC}"/>
              </a:ext>
            </a:extLst>
          </p:cNvPr>
          <p:cNvSpPr>
            <a:spLocks noGrp="1"/>
          </p:cNvSpPr>
          <p:nvPr>
            <p:ph type="title"/>
          </p:nvPr>
        </p:nvSpPr>
        <p:spPr>
          <a:xfrm>
            <a:off x="141570" y="164296"/>
            <a:ext cx="4514341" cy="578604"/>
          </a:xfrm>
          <a:solidFill>
            <a:srgbClr val="F9F6F1">
              <a:alpha val="89804"/>
            </a:srgbClr>
          </a:solidFill>
        </p:spPr>
        <p:txBody>
          <a:bodyPr/>
          <a:lstStyle/>
          <a:p>
            <a:r>
              <a:rPr lang="en-GB" noProof="0"/>
              <a:t>Example</a:t>
            </a:r>
          </a:p>
        </p:txBody>
      </p:sp>
      <p:sp>
        <p:nvSpPr>
          <p:cNvPr id="5" name="Content Placeholder 9">
            <a:extLst>
              <a:ext uri="{FF2B5EF4-FFF2-40B4-BE49-F238E27FC236}">
                <a16:creationId xmlns:a16="http://schemas.microsoft.com/office/drawing/2014/main" id="{054C790D-3D3E-FFCF-5325-CDBCBD19505E}"/>
              </a:ext>
            </a:extLst>
          </p:cNvPr>
          <p:cNvSpPr txBox="1">
            <a:spLocks/>
          </p:cNvSpPr>
          <p:nvPr/>
        </p:nvSpPr>
        <p:spPr>
          <a:xfrm>
            <a:off x="326011" y="1712191"/>
            <a:ext cx="4938716" cy="3659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b="1"/>
          </a:p>
          <a:p>
            <a:endParaRPr lang="en-GB"/>
          </a:p>
          <a:p>
            <a:endParaRPr lang="en-GB"/>
          </a:p>
          <a:p>
            <a:endParaRPr lang="en-GB" sz="1800"/>
          </a:p>
          <a:p>
            <a:pPr marL="0" indent="0">
              <a:buNone/>
            </a:pPr>
            <a:endParaRPr lang="en-GB">
              <a:latin typeface="Work Sans"/>
            </a:endParaRPr>
          </a:p>
          <a:p>
            <a:pPr marL="0" indent="0">
              <a:buNone/>
            </a:pPr>
            <a:r>
              <a:rPr lang="en-GB">
                <a:latin typeface="Work Sans"/>
              </a:rPr>
              <a:t>indicate calcareous grassland,</a:t>
            </a:r>
            <a:endParaRPr lang="en-US">
              <a:latin typeface="Work Sans"/>
            </a:endParaRPr>
          </a:p>
          <a:p>
            <a:pPr marL="0" indent="0">
              <a:buNone/>
            </a:pPr>
            <a:r>
              <a:rPr lang="en-GB"/>
              <a:t>an uncommon habitat that is home to many specialist animals.</a:t>
            </a:r>
          </a:p>
          <a:p>
            <a:endParaRPr lang="en-GB">
              <a:latin typeface="Work Sans"/>
            </a:endParaRPr>
          </a:p>
          <a:p>
            <a:pPr marL="0" indent="0">
              <a:buNone/>
            </a:pPr>
            <a:endParaRPr lang="en-GB"/>
          </a:p>
          <a:p>
            <a:pPr marL="0" indent="0">
              <a:buNone/>
            </a:pPr>
            <a:endParaRPr lang="en-GB"/>
          </a:p>
        </p:txBody>
      </p:sp>
      <p:pic>
        <p:nvPicPr>
          <p:cNvPr id="7" name="Content Placeholder 6" descr="A yellow flower in the grass&#10;&#10;AI-generated content may be incorrect.">
            <a:extLst>
              <a:ext uri="{FF2B5EF4-FFF2-40B4-BE49-F238E27FC236}">
                <a16:creationId xmlns:a16="http://schemas.microsoft.com/office/drawing/2014/main" id="{A6B49D6B-13C7-538F-7B0A-BB2B4A875B03}"/>
              </a:ext>
            </a:extLst>
          </p:cNvPr>
          <p:cNvPicPr>
            <a:picLocks noGrp="1" noChangeAspect="1"/>
          </p:cNvPicPr>
          <p:nvPr>
            <p:ph idx="1"/>
          </p:nvPr>
        </p:nvPicPr>
        <p:blipFill>
          <a:blip r:embed="rId3"/>
          <a:srcRect l="13993" t="29487" r="24232" b="14102"/>
          <a:stretch>
            <a:fillRect/>
          </a:stretch>
        </p:blipFill>
        <p:spPr>
          <a:xfrm>
            <a:off x="7618679" y="166033"/>
            <a:ext cx="2257379" cy="2733881"/>
          </a:xfrm>
          <a:prstGeom prst="rect">
            <a:avLst/>
          </a:prstGeom>
        </p:spPr>
      </p:pic>
      <p:pic>
        <p:nvPicPr>
          <p:cNvPr id="8" name="Picture 7" descr="A group of yellow flowers in grass&#10;&#10;AI-generated content may be incorrect.">
            <a:extLst>
              <a:ext uri="{FF2B5EF4-FFF2-40B4-BE49-F238E27FC236}">
                <a16:creationId xmlns:a16="http://schemas.microsoft.com/office/drawing/2014/main" id="{F197AD75-E237-9CA7-1846-AE752F38F837}"/>
              </a:ext>
            </a:extLst>
          </p:cNvPr>
          <p:cNvPicPr>
            <a:picLocks noChangeAspect="1"/>
          </p:cNvPicPr>
          <p:nvPr/>
        </p:nvPicPr>
        <p:blipFill>
          <a:blip r:embed="rId4"/>
          <a:stretch>
            <a:fillRect/>
          </a:stretch>
        </p:blipFill>
        <p:spPr>
          <a:xfrm>
            <a:off x="8962159" y="2955636"/>
            <a:ext cx="2672773" cy="3567546"/>
          </a:xfrm>
          <a:prstGeom prst="rect">
            <a:avLst/>
          </a:prstGeom>
        </p:spPr>
      </p:pic>
      <p:pic>
        <p:nvPicPr>
          <p:cNvPr id="9" name="Picture 8" descr="A close up of a plant&#10;&#10;AI-generated content may be incorrect.">
            <a:extLst>
              <a:ext uri="{FF2B5EF4-FFF2-40B4-BE49-F238E27FC236}">
                <a16:creationId xmlns:a16="http://schemas.microsoft.com/office/drawing/2014/main" id="{CABF3FA1-8A82-2BD6-1F49-080698A24F5D}"/>
              </a:ext>
            </a:extLst>
          </p:cNvPr>
          <p:cNvPicPr>
            <a:picLocks noChangeAspect="1"/>
          </p:cNvPicPr>
          <p:nvPr/>
        </p:nvPicPr>
        <p:blipFill>
          <a:blip r:embed="rId5"/>
          <a:stretch>
            <a:fillRect/>
          </a:stretch>
        </p:blipFill>
        <p:spPr>
          <a:xfrm>
            <a:off x="5585114" y="2903681"/>
            <a:ext cx="2487757" cy="3673764"/>
          </a:xfrm>
          <a:prstGeom prst="rect">
            <a:avLst/>
          </a:prstGeom>
        </p:spPr>
      </p:pic>
      <p:sp>
        <p:nvSpPr>
          <p:cNvPr id="11" name="TextBox 10">
            <a:extLst>
              <a:ext uri="{FF2B5EF4-FFF2-40B4-BE49-F238E27FC236}">
                <a16:creationId xmlns:a16="http://schemas.microsoft.com/office/drawing/2014/main" id="{77112131-66C9-3FF9-F5ED-39F93A8C9F3A}"/>
              </a:ext>
            </a:extLst>
          </p:cNvPr>
          <p:cNvSpPr txBox="1"/>
          <p:nvPr/>
        </p:nvSpPr>
        <p:spPr>
          <a:xfrm>
            <a:off x="447492" y="1544569"/>
            <a:ext cx="31757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latin typeface="Work Sans"/>
              </a:rPr>
              <a:t>Plants</a:t>
            </a:r>
            <a:endParaRPr lang="en-US"/>
          </a:p>
        </p:txBody>
      </p:sp>
      <p:sp>
        <p:nvSpPr>
          <p:cNvPr id="15" name="TextBox 14">
            <a:extLst>
              <a:ext uri="{FF2B5EF4-FFF2-40B4-BE49-F238E27FC236}">
                <a16:creationId xmlns:a16="http://schemas.microsoft.com/office/drawing/2014/main" id="{C639923C-2FC3-F873-A014-39DD3BB9875B}"/>
              </a:ext>
            </a:extLst>
          </p:cNvPr>
          <p:cNvSpPr txBox="1"/>
          <p:nvPr/>
        </p:nvSpPr>
        <p:spPr>
          <a:xfrm>
            <a:off x="356061" y="3008666"/>
            <a:ext cx="31052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Work Sans"/>
              </a:rPr>
              <a:t>horseshoe vetch </a:t>
            </a:r>
            <a:endParaRPr lang="en-US">
              <a:ea typeface="Calibri" panose="020F0502020204030204"/>
              <a:cs typeface="Calibri" panose="020F0502020204030204"/>
            </a:endParaRPr>
          </a:p>
        </p:txBody>
      </p:sp>
      <p:sp>
        <p:nvSpPr>
          <p:cNvPr id="16" name="TextBox 15">
            <a:extLst>
              <a:ext uri="{FF2B5EF4-FFF2-40B4-BE49-F238E27FC236}">
                <a16:creationId xmlns:a16="http://schemas.microsoft.com/office/drawing/2014/main" id="{30932EE7-E6A1-D03A-F164-E1BE638A1A7A}"/>
              </a:ext>
            </a:extLst>
          </p:cNvPr>
          <p:cNvSpPr txBox="1"/>
          <p:nvPr/>
        </p:nvSpPr>
        <p:spPr>
          <a:xfrm>
            <a:off x="347775" y="2152990"/>
            <a:ext cx="36159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a:buChar char="•"/>
            </a:pPr>
            <a:r>
              <a:rPr lang="en-GB" sz="2400">
                <a:latin typeface="Work Sans"/>
              </a:rPr>
              <a:t>cinquefoils</a:t>
            </a:r>
            <a:endParaRPr lang="en-US">
              <a:ea typeface="Calibri" panose="020F0502020204030204"/>
              <a:cs typeface="Calibri" panose="020F0502020204030204"/>
            </a:endParaRPr>
          </a:p>
        </p:txBody>
      </p:sp>
      <p:sp>
        <p:nvSpPr>
          <p:cNvPr id="17" name="TextBox 16">
            <a:extLst>
              <a:ext uri="{FF2B5EF4-FFF2-40B4-BE49-F238E27FC236}">
                <a16:creationId xmlns:a16="http://schemas.microsoft.com/office/drawing/2014/main" id="{33F54A44-84DE-24EF-A027-25420CECF7F7}"/>
              </a:ext>
            </a:extLst>
          </p:cNvPr>
          <p:cNvSpPr txBox="1"/>
          <p:nvPr/>
        </p:nvSpPr>
        <p:spPr>
          <a:xfrm>
            <a:off x="361564" y="2577519"/>
            <a:ext cx="36297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Work Sans"/>
              </a:rPr>
              <a:t>salad burnet</a:t>
            </a:r>
            <a:endParaRPr lang="en-US">
              <a:ea typeface="Calibri" panose="020F0502020204030204"/>
              <a:cs typeface="Calibri" panose="020F0502020204030204"/>
            </a:endParaRPr>
          </a:p>
        </p:txBody>
      </p:sp>
    </p:spTree>
    <p:extLst>
      <p:ext uri="{BB962C8B-B14F-4D97-AF65-F5344CB8AC3E}">
        <p14:creationId xmlns:p14="http://schemas.microsoft.com/office/powerpoint/2010/main" val="93640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11"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5B5DB8-EE1D-1C7A-BB08-61D123A1B427}"/>
              </a:ext>
            </a:extLst>
          </p:cNvPr>
          <p:cNvSpPr>
            <a:spLocks noGrp="1"/>
          </p:cNvSpPr>
          <p:nvPr>
            <p:ph idx="10"/>
          </p:nvPr>
        </p:nvSpPr>
        <p:spPr/>
        <p:txBody>
          <a:bodyPr/>
          <a:lstStyle/>
          <a:p>
            <a:endParaRPr lang="en-GB"/>
          </a:p>
        </p:txBody>
      </p:sp>
      <p:pic>
        <p:nvPicPr>
          <p:cNvPr id="6" name="Content Placeholder 5" descr="Short green grass with yellow flowers. White chalk soil is visible on the right.">
            <a:extLst>
              <a:ext uri="{FF2B5EF4-FFF2-40B4-BE49-F238E27FC236}">
                <a16:creationId xmlns:a16="http://schemas.microsoft.com/office/drawing/2014/main" id="{3E0424F2-7C46-956E-C2C3-C289290EC953}"/>
              </a:ext>
            </a:extLst>
          </p:cNvPr>
          <p:cNvPicPr>
            <a:picLocks noChangeAspect="1"/>
          </p:cNvPicPr>
          <p:nvPr/>
        </p:nvPicPr>
        <p:blipFill>
          <a:blip r:embed="rId3" cstate="print">
            <a:extLst>
              <a:ext uri="{28A0092B-C50C-407E-A947-70E740481C1C}">
                <a14:useLocalDpi xmlns:a14="http://schemas.microsoft.com/office/drawing/2010/main"/>
              </a:ext>
            </a:extLst>
          </a:blip>
          <a:srcRect l="34126" r="11811"/>
          <a:stretch>
            <a:fillRect/>
          </a:stretch>
        </p:blipFill>
        <p:spPr>
          <a:xfrm>
            <a:off x="2828787" y="0"/>
            <a:ext cx="6591300" cy="6858000"/>
          </a:xfrm>
          <a:prstGeom prst="rect">
            <a:avLst/>
          </a:prstGeom>
        </p:spPr>
      </p:pic>
    </p:spTree>
    <p:extLst>
      <p:ext uri="{BB962C8B-B14F-4D97-AF65-F5344CB8AC3E}">
        <p14:creationId xmlns:p14="http://schemas.microsoft.com/office/powerpoint/2010/main" val="393502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0D4A6-180E-06D2-021B-85D62A1E3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BE5DF-B480-AA1A-54DF-CBD7381A141D}"/>
              </a:ext>
            </a:extLst>
          </p:cNvPr>
          <p:cNvSpPr>
            <a:spLocks noGrp="1"/>
          </p:cNvSpPr>
          <p:nvPr>
            <p:ph type="ctrTitle"/>
          </p:nvPr>
        </p:nvSpPr>
        <p:spPr>
          <a:xfrm>
            <a:off x="1647938" y="1844837"/>
            <a:ext cx="8896124" cy="2387600"/>
          </a:xfrm>
        </p:spPr>
        <p:txBody>
          <a:bodyPr>
            <a:normAutofit/>
          </a:bodyPr>
          <a:lstStyle/>
          <a:p>
            <a:r>
              <a:rPr lang="en-GB">
                <a:latin typeface="Work Sans"/>
              </a:rPr>
              <a:t>The Grassland Plant Survey</a:t>
            </a:r>
          </a:p>
        </p:txBody>
      </p:sp>
    </p:spTree>
    <p:extLst>
      <p:ext uri="{BB962C8B-B14F-4D97-AF65-F5344CB8AC3E}">
        <p14:creationId xmlns:p14="http://schemas.microsoft.com/office/powerpoint/2010/main" val="1065526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F4194B-1FD4-658A-2B9A-36C588C7EE7B}"/>
              </a:ext>
            </a:extLst>
          </p:cNvPr>
          <p:cNvSpPr>
            <a:spLocks noGrp="1"/>
          </p:cNvSpPr>
          <p:nvPr>
            <p:ph type="subTitle" idx="1"/>
          </p:nvPr>
        </p:nvSpPr>
        <p:spPr/>
        <p:txBody>
          <a:bodyPr/>
          <a:lstStyle/>
          <a:p>
            <a:endParaRPr lang="en-GB"/>
          </a:p>
        </p:txBody>
      </p:sp>
      <p:pic>
        <p:nvPicPr>
          <p:cNvPr id="5" name="Picture 4" descr="A grass field near a building&#10;&#10;AI-generated content may be incorrect.">
            <a:extLst>
              <a:ext uri="{FF2B5EF4-FFF2-40B4-BE49-F238E27FC236}">
                <a16:creationId xmlns:a16="http://schemas.microsoft.com/office/drawing/2014/main" id="{761692C9-1B6B-2A48-9EDC-1F58F7D3CDCE}"/>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EEEBB91-EC82-E2D0-E7E6-8A3718CA9605}"/>
              </a:ext>
            </a:extLst>
          </p:cNvPr>
          <p:cNvSpPr txBox="1">
            <a:spLocks/>
          </p:cNvSpPr>
          <p:nvPr/>
        </p:nvSpPr>
        <p:spPr>
          <a:xfrm>
            <a:off x="801828" y="2640666"/>
            <a:ext cx="10802655" cy="824848"/>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Work Sans" pitchFamily="2" charset="77"/>
                <a:ea typeface="+mj-ea"/>
                <a:cs typeface="+mj-cs"/>
              </a:defRPr>
            </a:lvl1pPr>
          </a:lstStyle>
          <a:p>
            <a:r>
              <a:rPr lang="en-GB" sz="4800">
                <a:latin typeface="Work Sans"/>
              </a:rPr>
              <a:t>Are all grass habitats the same?</a:t>
            </a:r>
          </a:p>
        </p:txBody>
      </p:sp>
    </p:spTree>
    <p:extLst>
      <p:ext uri="{BB962C8B-B14F-4D97-AF65-F5344CB8AC3E}">
        <p14:creationId xmlns:p14="http://schemas.microsoft.com/office/powerpoint/2010/main" val="2352949000"/>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SharedWithUsers xmlns="01a464aa-a786-405b-bb6b-b90e04698418">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B58E36-A6B9-4982-9F69-FCC17F04C929}">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A62B74-6ED7-4330-9F28-AA323FB9CB78}">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1CE5BA4-678F-40D4-8830-83D2E052AE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NENP Powerpoint Template</Template>
  <TotalTime>0</TotalTime>
  <Words>1284</Words>
  <Application>Microsoft Office PowerPoint</Application>
  <PresentationFormat>Widescreen</PresentationFormat>
  <Paragraphs>200</Paragraphs>
  <Slides>33</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Work Sans</vt:lpstr>
      <vt:lpstr>Arial</vt:lpstr>
      <vt:lpstr>Calibri</vt:lpstr>
      <vt:lpstr>Aptos</vt:lpstr>
      <vt:lpstr>Office Theme</vt:lpstr>
      <vt:lpstr>1_Office Theme</vt:lpstr>
      <vt:lpstr>The Grassland Plant Survey</vt:lpstr>
      <vt:lpstr>Key vocabulary</vt:lpstr>
      <vt:lpstr>Why do we survey the plants in a habitat?</vt:lpstr>
      <vt:lpstr>PowerPoint Presentation</vt:lpstr>
      <vt:lpstr>What factors did you use to differentiate habitats?</vt:lpstr>
      <vt:lpstr>Example</vt:lpstr>
      <vt:lpstr>PowerPoint Presentation</vt:lpstr>
      <vt:lpstr>The Grassland Plant Survey</vt:lpstr>
      <vt:lpstr>PowerPoint Presentation</vt:lpstr>
      <vt:lpstr>What types of grassland do we have here?</vt:lpstr>
      <vt:lpstr>Why are we looking at grass at school?</vt:lpstr>
      <vt:lpstr>A team effort</vt:lpstr>
      <vt:lpstr>Equipment</vt:lpstr>
      <vt:lpstr>Part 1 of the survey</vt:lpstr>
      <vt:lpstr>PowerPoint Presentation</vt:lpstr>
      <vt:lpstr>PowerPoint Presentation</vt:lpstr>
      <vt:lpstr>Part 2</vt:lpstr>
      <vt:lpstr>What indicators are we looking for?</vt:lpstr>
      <vt:lpstr>Grasses </vt:lpstr>
      <vt:lpstr>Clovers and their relatives</vt:lpstr>
      <vt:lpstr>Greater plantain</vt:lpstr>
      <vt:lpstr>Dock</vt:lpstr>
      <vt:lpstr>Common daisy</vt:lpstr>
      <vt:lpstr>Dandelion</vt:lpstr>
      <vt:lpstr>Common mouse-ear</vt:lpstr>
      <vt:lpstr>Yarrow</vt:lpstr>
      <vt:lpstr>Yellow rattle</vt:lpstr>
      <vt:lpstr>What percentage of this quadrat has greater plantain?</vt:lpstr>
      <vt:lpstr>What percentage of this quadrat has greater plantain?</vt:lpstr>
      <vt:lpstr>Just over one third (33%) of this square is covered in greater plantain. </vt:lpstr>
      <vt:lpstr>When we come back inside</vt:lpstr>
      <vt:lpstr>What happens with the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Thomas Lawrence</cp:lastModifiedBy>
  <cp:revision>43</cp:revision>
  <dcterms:created xsi:type="dcterms:W3CDTF">2025-05-20T12:39:27Z</dcterms:created>
  <dcterms:modified xsi:type="dcterms:W3CDTF">2026-06-22T13:24:01Z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{"FileActivityType":"9","FileActivityTimeStamp":"2025-06-09T20:21:59.973Z","FileActivityUsersOnPage":[{"DisplayName":"Victor Heng","Id":"v.heng@nhm.ac.uk"}],"FileActivityNavigationId":null}</vt:lpwstr>
  </property>
  <property fmtid="{D5CDD505-2E9C-101B-9397-08002B2CF9AE}" pid="7" name="TriggerFlowInfo">
    <vt:lpwstr/>
  </property>
</Properties>
</file>